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5" r:id="rId7"/>
    <p:sldId id="267" r:id="rId8"/>
    <p:sldId id="266" r:id="rId9"/>
    <p:sldId id="269" r:id="rId10"/>
    <p:sldId id="270" r:id="rId11"/>
    <p:sldId id="271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5" r:id="rId21"/>
    <p:sldId id="284" r:id="rId22"/>
    <p:sldId id="283" r:id="rId23"/>
    <p:sldId id="286" r:id="rId24"/>
    <p:sldId id="287" r:id="rId25"/>
    <p:sldId id="288" r:id="rId26"/>
    <p:sldId id="290" r:id="rId27"/>
    <p:sldId id="291" r:id="rId28"/>
    <p:sldId id="292" r:id="rId29"/>
    <p:sldId id="295" r:id="rId30"/>
    <p:sldId id="298" r:id="rId31"/>
    <p:sldId id="297" r:id="rId32"/>
    <p:sldId id="300" r:id="rId33"/>
    <p:sldId id="299" r:id="rId34"/>
    <p:sldId id="301" r:id="rId35"/>
    <p:sldId id="302" r:id="rId36"/>
    <p:sldId id="303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36331"/>
    <a:srgbClr val="FF9900"/>
    <a:srgbClr val="99CC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F404EE-0F07-4039-BA91-993754B8B9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FBB8405-43ED-4E32-96F0-F4D915286453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5400" i="1" dirty="0" smtClean="0">
              <a:solidFill>
                <a:srgbClr val="136331"/>
              </a:solidFill>
            </a:rPr>
            <a:t>Fevereiro</a:t>
          </a:r>
          <a:endParaRPr lang="pt-BR" sz="5400" i="1" dirty="0">
            <a:solidFill>
              <a:srgbClr val="136331"/>
            </a:solidFill>
          </a:endParaRPr>
        </a:p>
      </dgm:t>
    </dgm:pt>
    <dgm:pt modelId="{18E6C64A-1BB9-4D9E-ABF5-7079C36E1517}" type="parTrans" cxnId="{D5D7CA91-2B58-4E1D-8E1C-33ED8812A7B4}">
      <dgm:prSet/>
      <dgm:spPr/>
      <dgm:t>
        <a:bodyPr/>
        <a:lstStyle/>
        <a:p>
          <a:endParaRPr lang="pt-BR"/>
        </a:p>
      </dgm:t>
    </dgm:pt>
    <dgm:pt modelId="{73E5DD1B-FDBA-4C9C-BA89-0C97935149E9}" type="sibTrans" cxnId="{D5D7CA91-2B58-4E1D-8E1C-33ED8812A7B4}">
      <dgm:prSet/>
      <dgm:spPr/>
      <dgm:t>
        <a:bodyPr/>
        <a:lstStyle/>
        <a:p>
          <a:endParaRPr lang="pt-BR"/>
        </a:p>
      </dgm:t>
    </dgm:pt>
    <dgm:pt modelId="{58641B21-2929-44BA-BC50-F9DF721B6CB4}">
      <dgm:prSet phldrT="[Texto]" custT="1"/>
      <dgm:spPr>
        <a:solidFill>
          <a:srgbClr val="FF9900">
            <a:alpha val="50196"/>
          </a:srgbClr>
        </a:solidFill>
      </dgm:spPr>
      <dgm:t>
        <a:bodyPr/>
        <a:lstStyle/>
        <a:p>
          <a:pPr algn="just"/>
          <a:r>
            <a:rPr lang="pt-BR" sz="1800" dirty="0" smtClean="0">
              <a:solidFill>
                <a:srgbClr val="0000FF"/>
              </a:solidFill>
            </a:rPr>
            <a:t>06/02/2018: 1ª Reunião (Pró-Reitores e Coordenadores)</a:t>
          </a:r>
          <a:endParaRPr lang="pt-BR" sz="1800" dirty="0">
            <a:solidFill>
              <a:srgbClr val="0000FF"/>
            </a:solidFill>
          </a:endParaRPr>
        </a:p>
      </dgm:t>
    </dgm:pt>
    <dgm:pt modelId="{5C7F2816-6468-4CE9-9F04-4C7B9E341DF0}" type="parTrans" cxnId="{EDC82211-F4B6-4834-A6DB-E9C4CEB5900B}">
      <dgm:prSet/>
      <dgm:spPr/>
      <dgm:t>
        <a:bodyPr/>
        <a:lstStyle/>
        <a:p>
          <a:endParaRPr lang="pt-BR"/>
        </a:p>
      </dgm:t>
    </dgm:pt>
    <dgm:pt modelId="{B5B4CB07-11B4-4591-BF6D-D51ADF9A748F}" type="sibTrans" cxnId="{EDC82211-F4B6-4834-A6DB-E9C4CEB5900B}">
      <dgm:prSet/>
      <dgm:spPr/>
      <dgm:t>
        <a:bodyPr/>
        <a:lstStyle/>
        <a:p>
          <a:endParaRPr lang="pt-BR"/>
        </a:p>
      </dgm:t>
    </dgm:pt>
    <dgm:pt modelId="{9A5BBC16-0D97-4B7E-980A-1BFA395DB50D}">
      <dgm:prSet phldrT="[Texto]" custT="1"/>
      <dgm:spPr>
        <a:solidFill>
          <a:srgbClr val="FF9900">
            <a:alpha val="50196"/>
          </a:srgbClr>
        </a:solidFill>
      </dgm:spPr>
      <dgm:t>
        <a:bodyPr/>
        <a:lstStyle/>
        <a:p>
          <a:pPr algn="just"/>
          <a:r>
            <a:rPr lang="pt-BR" sz="1800" dirty="0" smtClean="0">
              <a:solidFill>
                <a:srgbClr val="FF0000"/>
              </a:solidFill>
            </a:rPr>
            <a:t>21/02/2018: Data-limite para entrega dos quadros obrigatórios – Portaria TCU – Ações (COOF)</a:t>
          </a:r>
          <a:endParaRPr lang="pt-BR" sz="1800" dirty="0">
            <a:solidFill>
              <a:srgbClr val="FF0000"/>
            </a:solidFill>
          </a:endParaRPr>
        </a:p>
      </dgm:t>
    </dgm:pt>
    <dgm:pt modelId="{94D5CA1B-63DD-48EE-A1D1-F8CDB4932870}" type="parTrans" cxnId="{E04DEBCA-5FA4-41F7-A3E4-14529BDABF7F}">
      <dgm:prSet/>
      <dgm:spPr/>
      <dgm:t>
        <a:bodyPr/>
        <a:lstStyle/>
        <a:p>
          <a:endParaRPr lang="pt-BR"/>
        </a:p>
      </dgm:t>
    </dgm:pt>
    <dgm:pt modelId="{06FD9E30-DAFB-44E6-B9BC-83E1A6A4C82F}" type="sibTrans" cxnId="{E04DEBCA-5FA4-41F7-A3E4-14529BDABF7F}">
      <dgm:prSet/>
      <dgm:spPr/>
      <dgm:t>
        <a:bodyPr/>
        <a:lstStyle/>
        <a:p>
          <a:endParaRPr lang="pt-BR"/>
        </a:p>
      </dgm:t>
    </dgm:pt>
    <dgm:pt modelId="{9762510F-0CB3-4791-A530-1DF2FED0ABE5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5400" i="1" dirty="0" smtClean="0">
              <a:solidFill>
                <a:srgbClr val="136331"/>
              </a:solidFill>
            </a:rPr>
            <a:t>Março</a:t>
          </a:r>
          <a:endParaRPr lang="pt-BR" sz="5400" i="1" dirty="0">
            <a:solidFill>
              <a:srgbClr val="136331"/>
            </a:solidFill>
          </a:endParaRPr>
        </a:p>
      </dgm:t>
    </dgm:pt>
    <dgm:pt modelId="{B33B3EEC-D078-4E49-9E62-E123A8C138EE}" type="parTrans" cxnId="{AD1B5849-A13E-40E8-AB7E-B1026C171F50}">
      <dgm:prSet/>
      <dgm:spPr/>
      <dgm:t>
        <a:bodyPr/>
        <a:lstStyle/>
        <a:p>
          <a:endParaRPr lang="pt-BR"/>
        </a:p>
      </dgm:t>
    </dgm:pt>
    <dgm:pt modelId="{CD92FC7F-2FF2-4F41-8E15-B9C724F04A57}" type="sibTrans" cxnId="{AD1B5849-A13E-40E8-AB7E-B1026C171F50}">
      <dgm:prSet/>
      <dgm:spPr/>
      <dgm:t>
        <a:bodyPr/>
        <a:lstStyle/>
        <a:p>
          <a:endParaRPr lang="pt-BR"/>
        </a:p>
      </dgm:t>
    </dgm:pt>
    <dgm:pt modelId="{6DFD9FE2-B1E7-40A9-A797-58524997B165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r>
            <a:rPr lang="pt-BR" sz="1800" dirty="0" smtClean="0">
              <a:solidFill>
                <a:srgbClr val="FF0000"/>
              </a:solidFill>
            </a:rPr>
            <a:t>02/03/2018: Data-limite para inserção no </a:t>
          </a:r>
          <a:r>
            <a:rPr lang="pt-BR" sz="1800" dirty="0" err="1" smtClean="0">
              <a:solidFill>
                <a:srgbClr val="FF0000"/>
              </a:solidFill>
            </a:rPr>
            <a:t>Moodle</a:t>
          </a:r>
          <a:r>
            <a:rPr lang="pt-BR" sz="1800" dirty="0" smtClean="0">
              <a:solidFill>
                <a:srgbClr val="FF0000"/>
              </a:solidFill>
            </a:rPr>
            <a:t> de todos os dados </a:t>
          </a:r>
          <a:endParaRPr lang="pt-BR" sz="1800" dirty="0"/>
        </a:p>
      </dgm:t>
    </dgm:pt>
    <dgm:pt modelId="{F800B0BB-8AD5-4A9C-A201-5889453A7471}" type="parTrans" cxnId="{B3F7B42E-9B73-4C1F-A3A0-FACF235A29A6}">
      <dgm:prSet/>
      <dgm:spPr/>
      <dgm:t>
        <a:bodyPr/>
        <a:lstStyle/>
        <a:p>
          <a:endParaRPr lang="pt-BR"/>
        </a:p>
      </dgm:t>
    </dgm:pt>
    <dgm:pt modelId="{3733DDD2-0E27-4F70-9CCF-0E19BDC055E4}" type="sibTrans" cxnId="{B3F7B42E-9B73-4C1F-A3A0-FACF235A29A6}">
      <dgm:prSet/>
      <dgm:spPr/>
      <dgm:t>
        <a:bodyPr/>
        <a:lstStyle/>
        <a:p>
          <a:endParaRPr lang="pt-BR"/>
        </a:p>
      </dgm:t>
    </dgm:pt>
    <dgm:pt modelId="{328F768E-D919-42E6-B49F-9317C9777961}">
      <dgm:prSet phldrT="[Texto]" custT="1"/>
      <dgm:spPr>
        <a:solidFill>
          <a:srgbClr val="FF9900">
            <a:alpha val="50196"/>
          </a:srgbClr>
        </a:solidFill>
      </dgm:spPr>
      <dgm:t>
        <a:bodyPr/>
        <a:lstStyle/>
        <a:p>
          <a:pPr algn="just"/>
          <a:endParaRPr lang="pt-BR" sz="1800" dirty="0">
            <a:solidFill>
              <a:schemeClr val="tx1"/>
            </a:solidFill>
          </a:endParaRPr>
        </a:p>
      </dgm:t>
    </dgm:pt>
    <dgm:pt modelId="{82EF4DEE-BA3F-4342-8B9E-D9DC4F938E85}" type="parTrans" cxnId="{962CE958-C4C7-4ACD-8F2A-95A8243AAE4B}">
      <dgm:prSet/>
      <dgm:spPr/>
      <dgm:t>
        <a:bodyPr/>
        <a:lstStyle/>
        <a:p>
          <a:endParaRPr lang="pt-BR"/>
        </a:p>
      </dgm:t>
    </dgm:pt>
    <dgm:pt modelId="{383A3955-7863-47F4-99DC-86D2EC0EAE98}" type="sibTrans" cxnId="{962CE958-C4C7-4ACD-8F2A-95A8243AAE4B}">
      <dgm:prSet/>
      <dgm:spPr/>
      <dgm:t>
        <a:bodyPr/>
        <a:lstStyle/>
        <a:p>
          <a:endParaRPr lang="pt-BR"/>
        </a:p>
      </dgm:t>
    </dgm:pt>
    <dgm:pt modelId="{B3D43775-BF1C-418C-9797-1837B1E3DDCB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r>
            <a:rPr lang="pt-BR" sz="1800" dirty="0" smtClean="0">
              <a:solidFill>
                <a:srgbClr val="0070C0"/>
              </a:solidFill>
            </a:rPr>
            <a:t>14/03/2018: Data-limite para revisão e feedback dos dados</a:t>
          </a:r>
          <a:endParaRPr lang="pt-BR" sz="1800" dirty="0">
            <a:solidFill>
              <a:srgbClr val="0070C0"/>
            </a:solidFill>
          </a:endParaRPr>
        </a:p>
      </dgm:t>
    </dgm:pt>
    <dgm:pt modelId="{3ED4E068-F418-41AC-ACEB-217512B57214}" type="parTrans" cxnId="{A7E8E2DB-64AC-4141-A139-53B9C48ED402}">
      <dgm:prSet/>
      <dgm:spPr/>
      <dgm:t>
        <a:bodyPr/>
        <a:lstStyle/>
        <a:p>
          <a:endParaRPr lang="pt-BR"/>
        </a:p>
      </dgm:t>
    </dgm:pt>
    <dgm:pt modelId="{19E843AF-41A3-4244-BE67-D85207C3D27F}" type="sibTrans" cxnId="{A7E8E2DB-64AC-4141-A139-53B9C48ED402}">
      <dgm:prSet/>
      <dgm:spPr/>
      <dgm:t>
        <a:bodyPr/>
        <a:lstStyle/>
        <a:p>
          <a:endParaRPr lang="pt-BR"/>
        </a:p>
      </dgm:t>
    </dgm:pt>
    <dgm:pt modelId="{BC7885D6-AB89-499A-B423-6EAACC0CE7B4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endParaRPr lang="pt-BR" sz="1100" dirty="0"/>
        </a:p>
      </dgm:t>
    </dgm:pt>
    <dgm:pt modelId="{18CA1200-F50E-4CAC-A090-2430613F7C37}" type="parTrans" cxnId="{1DADEE5C-926D-42E1-92E6-E96A09CFFC86}">
      <dgm:prSet/>
      <dgm:spPr/>
      <dgm:t>
        <a:bodyPr/>
        <a:lstStyle/>
        <a:p>
          <a:endParaRPr lang="pt-BR"/>
        </a:p>
      </dgm:t>
    </dgm:pt>
    <dgm:pt modelId="{73442692-6BB0-45B4-9599-713A2962EC65}" type="sibTrans" cxnId="{1DADEE5C-926D-42E1-92E6-E96A09CFFC86}">
      <dgm:prSet/>
      <dgm:spPr/>
      <dgm:t>
        <a:bodyPr/>
        <a:lstStyle/>
        <a:p>
          <a:endParaRPr lang="pt-BR"/>
        </a:p>
      </dgm:t>
    </dgm:pt>
    <dgm:pt modelId="{C353823A-1395-4D9E-98E4-76261D96E7C3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r>
            <a:rPr lang="pt-BR" sz="1800" dirty="0" smtClean="0">
              <a:solidFill>
                <a:srgbClr val="0070C0"/>
              </a:solidFill>
            </a:rPr>
            <a:t>19/03/2018: Data-limite para revisão pela PROAP e REITORIA</a:t>
          </a:r>
          <a:endParaRPr lang="pt-BR" sz="1800" dirty="0">
            <a:solidFill>
              <a:srgbClr val="0070C0"/>
            </a:solidFill>
          </a:endParaRPr>
        </a:p>
      </dgm:t>
    </dgm:pt>
    <dgm:pt modelId="{42901602-B188-49FE-8A74-C4F0B22C1F18}" type="parTrans" cxnId="{4CDE30A0-5402-4089-8AE7-82A7305D0D34}">
      <dgm:prSet/>
      <dgm:spPr/>
      <dgm:t>
        <a:bodyPr/>
        <a:lstStyle/>
        <a:p>
          <a:endParaRPr lang="pt-BR"/>
        </a:p>
      </dgm:t>
    </dgm:pt>
    <dgm:pt modelId="{861369BE-6E0E-4E3A-94DF-1C6C6B8149C6}" type="sibTrans" cxnId="{4CDE30A0-5402-4089-8AE7-82A7305D0D34}">
      <dgm:prSet/>
      <dgm:spPr/>
      <dgm:t>
        <a:bodyPr/>
        <a:lstStyle/>
        <a:p>
          <a:endParaRPr lang="pt-BR"/>
        </a:p>
      </dgm:t>
    </dgm:pt>
    <dgm:pt modelId="{640207DF-3B1A-4932-A11F-1E1759B30F8C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endParaRPr lang="pt-BR" sz="1100" dirty="0">
            <a:solidFill>
              <a:srgbClr val="0070C0"/>
            </a:solidFill>
          </a:endParaRPr>
        </a:p>
      </dgm:t>
    </dgm:pt>
    <dgm:pt modelId="{6A9530EE-DA12-4303-9BC6-ABEC8E04229E}" type="parTrans" cxnId="{28B20E53-A196-4AA7-8AAD-C76A002CC4B7}">
      <dgm:prSet/>
      <dgm:spPr/>
      <dgm:t>
        <a:bodyPr/>
        <a:lstStyle/>
        <a:p>
          <a:endParaRPr lang="pt-BR"/>
        </a:p>
      </dgm:t>
    </dgm:pt>
    <dgm:pt modelId="{A4CE5B14-8D8E-401F-A684-AFCBB46DB930}" type="sibTrans" cxnId="{28B20E53-A196-4AA7-8AAD-C76A002CC4B7}">
      <dgm:prSet/>
      <dgm:spPr/>
      <dgm:t>
        <a:bodyPr/>
        <a:lstStyle/>
        <a:p>
          <a:endParaRPr lang="pt-BR"/>
        </a:p>
      </dgm:t>
    </dgm:pt>
    <dgm:pt modelId="{2A9B5987-6250-4ADD-9E2D-470F77E8ABE3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r>
            <a:rPr lang="pt-BR" sz="1800" dirty="0" smtClean="0">
              <a:solidFill>
                <a:srgbClr val="0000FF"/>
              </a:solidFill>
            </a:rPr>
            <a:t>23/03/2018: Data-limite para reunião do Conselho de Curadores</a:t>
          </a:r>
          <a:endParaRPr lang="pt-BR" sz="1800" dirty="0">
            <a:solidFill>
              <a:srgbClr val="0000FF"/>
            </a:solidFill>
          </a:endParaRPr>
        </a:p>
      </dgm:t>
    </dgm:pt>
    <dgm:pt modelId="{50E7BD9F-1479-492D-963D-5895B34FE226}" type="parTrans" cxnId="{56BE92DF-A35D-434E-BE68-2C509F6A6240}">
      <dgm:prSet/>
      <dgm:spPr/>
      <dgm:t>
        <a:bodyPr/>
        <a:lstStyle/>
        <a:p>
          <a:endParaRPr lang="pt-BR"/>
        </a:p>
      </dgm:t>
    </dgm:pt>
    <dgm:pt modelId="{815F84B3-ECA1-4F53-8AF2-CE55C94438F8}" type="sibTrans" cxnId="{56BE92DF-A35D-434E-BE68-2C509F6A6240}">
      <dgm:prSet/>
      <dgm:spPr/>
      <dgm:t>
        <a:bodyPr/>
        <a:lstStyle/>
        <a:p>
          <a:endParaRPr lang="pt-BR"/>
        </a:p>
      </dgm:t>
    </dgm:pt>
    <dgm:pt modelId="{AA27C4C0-5BCA-4229-B960-B94B25B2013A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endParaRPr lang="pt-BR" sz="1100" dirty="0">
            <a:solidFill>
              <a:srgbClr val="0070C0"/>
            </a:solidFill>
          </a:endParaRPr>
        </a:p>
      </dgm:t>
    </dgm:pt>
    <dgm:pt modelId="{5FD5C903-0199-4F52-83FF-D84E19B376F8}" type="parTrans" cxnId="{A31C4D3D-3101-4324-844A-25214425C9CA}">
      <dgm:prSet/>
      <dgm:spPr/>
      <dgm:t>
        <a:bodyPr/>
        <a:lstStyle/>
        <a:p>
          <a:endParaRPr lang="pt-BR"/>
        </a:p>
      </dgm:t>
    </dgm:pt>
    <dgm:pt modelId="{B5C0F7A1-56DD-4CF1-B61C-F566730A1CA6}" type="sibTrans" cxnId="{A31C4D3D-3101-4324-844A-25214425C9CA}">
      <dgm:prSet/>
      <dgm:spPr/>
      <dgm:t>
        <a:bodyPr/>
        <a:lstStyle/>
        <a:p>
          <a:endParaRPr lang="pt-BR"/>
        </a:p>
      </dgm:t>
    </dgm:pt>
    <dgm:pt modelId="{8DC920A5-FC0F-4855-A8DA-1389A0B592AB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r>
            <a:rPr lang="pt-BR" sz="1800" dirty="0" smtClean="0">
              <a:solidFill>
                <a:srgbClr val="0070C0"/>
              </a:solidFill>
            </a:rPr>
            <a:t>28/03/2018: Data-limite para correções</a:t>
          </a:r>
          <a:endParaRPr lang="pt-BR" sz="1800" dirty="0">
            <a:solidFill>
              <a:srgbClr val="0070C0"/>
            </a:solidFill>
          </a:endParaRPr>
        </a:p>
      </dgm:t>
    </dgm:pt>
    <dgm:pt modelId="{734D1749-8AAE-4DA5-8926-AC14CA6698F7}" type="parTrans" cxnId="{AD9A4644-90D0-4C01-91F4-CEFE73A598C5}">
      <dgm:prSet/>
      <dgm:spPr/>
      <dgm:t>
        <a:bodyPr/>
        <a:lstStyle/>
        <a:p>
          <a:endParaRPr lang="pt-BR"/>
        </a:p>
      </dgm:t>
    </dgm:pt>
    <dgm:pt modelId="{2D3FDAEA-7D46-4C2C-A3F8-77EC93337DA0}" type="sibTrans" cxnId="{AD9A4644-90D0-4C01-91F4-CEFE73A598C5}">
      <dgm:prSet/>
      <dgm:spPr/>
      <dgm:t>
        <a:bodyPr/>
        <a:lstStyle/>
        <a:p>
          <a:endParaRPr lang="pt-BR"/>
        </a:p>
      </dgm:t>
    </dgm:pt>
    <dgm:pt modelId="{5EE4BF10-7384-4592-BC5F-6F8AC6A6D1BD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endParaRPr lang="pt-BR" sz="1100" dirty="0">
            <a:solidFill>
              <a:srgbClr val="0070C0"/>
            </a:solidFill>
          </a:endParaRPr>
        </a:p>
      </dgm:t>
    </dgm:pt>
    <dgm:pt modelId="{51BD5915-1095-4C17-90B9-819205DBE300}" type="parTrans" cxnId="{2F2B110A-37E9-4AFD-AE19-7A8C2FE95451}">
      <dgm:prSet/>
      <dgm:spPr/>
      <dgm:t>
        <a:bodyPr/>
        <a:lstStyle/>
        <a:p>
          <a:endParaRPr lang="pt-BR"/>
        </a:p>
      </dgm:t>
    </dgm:pt>
    <dgm:pt modelId="{FAA7A8EA-DAE4-44AE-8192-BB9BFE171DB6}" type="sibTrans" cxnId="{2F2B110A-37E9-4AFD-AE19-7A8C2FE95451}">
      <dgm:prSet/>
      <dgm:spPr/>
      <dgm:t>
        <a:bodyPr/>
        <a:lstStyle/>
        <a:p>
          <a:endParaRPr lang="pt-BR"/>
        </a:p>
      </dgm:t>
    </dgm:pt>
    <dgm:pt modelId="{36B712D1-64E3-4D24-803E-9DE67F6C77A6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r>
            <a:rPr lang="pt-BR" sz="1800" dirty="0" smtClean="0">
              <a:solidFill>
                <a:srgbClr val="FF0000"/>
              </a:solidFill>
            </a:rPr>
            <a:t>29/03/2018: Última data para envio do RG ao TCU</a:t>
          </a:r>
          <a:endParaRPr lang="pt-BR" sz="1800" dirty="0">
            <a:solidFill>
              <a:srgbClr val="FF0000"/>
            </a:solidFill>
          </a:endParaRPr>
        </a:p>
      </dgm:t>
    </dgm:pt>
    <dgm:pt modelId="{D51922E1-E1D5-420E-A8EC-E7A3ECC210CE}" type="parTrans" cxnId="{8F93C03D-6939-4001-9111-2BD197D712D9}">
      <dgm:prSet/>
      <dgm:spPr/>
      <dgm:t>
        <a:bodyPr/>
        <a:lstStyle/>
        <a:p>
          <a:endParaRPr lang="pt-BR"/>
        </a:p>
      </dgm:t>
    </dgm:pt>
    <dgm:pt modelId="{D85D2FBB-64F7-4976-9558-FBACAA1AAF43}" type="sibTrans" cxnId="{8F93C03D-6939-4001-9111-2BD197D712D9}">
      <dgm:prSet/>
      <dgm:spPr/>
      <dgm:t>
        <a:bodyPr/>
        <a:lstStyle/>
        <a:p>
          <a:endParaRPr lang="pt-BR"/>
        </a:p>
      </dgm:t>
    </dgm:pt>
    <dgm:pt modelId="{E268944E-FAF6-4287-804E-8360CB4FDA8A}">
      <dgm:prSet phldrT="[Texto]" custT="1"/>
      <dgm:spPr>
        <a:solidFill>
          <a:srgbClr val="FF9900">
            <a:alpha val="50000"/>
          </a:srgbClr>
        </a:solidFill>
      </dgm:spPr>
      <dgm:t>
        <a:bodyPr/>
        <a:lstStyle/>
        <a:p>
          <a:pPr algn="just"/>
          <a:endParaRPr lang="pt-BR" sz="1100" dirty="0">
            <a:solidFill>
              <a:srgbClr val="0070C0"/>
            </a:solidFill>
          </a:endParaRPr>
        </a:p>
      </dgm:t>
    </dgm:pt>
    <dgm:pt modelId="{3CC24E34-18C2-4DDF-8408-1542CF154903}" type="parTrans" cxnId="{112058ED-1489-42D9-8891-0FF73D6C13F4}">
      <dgm:prSet/>
      <dgm:spPr/>
      <dgm:t>
        <a:bodyPr/>
        <a:lstStyle/>
        <a:p>
          <a:endParaRPr lang="pt-BR"/>
        </a:p>
      </dgm:t>
    </dgm:pt>
    <dgm:pt modelId="{229E84E6-ABF6-4056-A11F-961003E2F7AA}" type="sibTrans" cxnId="{112058ED-1489-42D9-8891-0FF73D6C13F4}">
      <dgm:prSet/>
      <dgm:spPr/>
      <dgm:t>
        <a:bodyPr/>
        <a:lstStyle/>
        <a:p>
          <a:endParaRPr lang="pt-BR"/>
        </a:p>
      </dgm:t>
    </dgm:pt>
    <dgm:pt modelId="{0CA759F2-806D-45AB-BBD8-EE7E24899C29}">
      <dgm:prSet phldrT="[Texto]" custT="1"/>
      <dgm:spPr>
        <a:solidFill>
          <a:srgbClr val="FF9900">
            <a:alpha val="50196"/>
          </a:srgbClr>
        </a:solidFill>
      </dgm:spPr>
      <dgm:t>
        <a:bodyPr/>
        <a:lstStyle/>
        <a:p>
          <a:pPr algn="just"/>
          <a:endParaRPr lang="pt-BR" sz="1800" dirty="0">
            <a:solidFill>
              <a:srgbClr val="0000FF"/>
            </a:solidFill>
          </a:endParaRPr>
        </a:p>
      </dgm:t>
    </dgm:pt>
    <dgm:pt modelId="{3FF43DF7-DB77-46F7-943F-FDFC84570FDC}" type="parTrans" cxnId="{10EAC282-23B0-4A09-8BAB-39CAEB7E0791}">
      <dgm:prSet/>
      <dgm:spPr/>
      <dgm:t>
        <a:bodyPr/>
        <a:lstStyle/>
        <a:p>
          <a:endParaRPr lang="pt-BR"/>
        </a:p>
      </dgm:t>
    </dgm:pt>
    <dgm:pt modelId="{D6AB4068-7F9A-4B85-99F3-0C45886D2EAD}" type="sibTrans" cxnId="{10EAC282-23B0-4A09-8BAB-39CAEB7E0791}">
      <dgm:prSet/>
      <dgm:spPr/>
      <dgm:t>
        <a:bodyPr/>
        <a:lstStyle/>
        <a:p>
          <a:endParaRPr lang="pt-BR"/>
        </a:p>
      </dgm:t>
    </dgm:pt>
    <dgm:pt modelId="{3A2A74C7-0A7B-4B08-A5D7-264D30369D89}" type="pres">
      <dgm:prSet presAssocID="{89F404EE-0F07-4039-BA91-993754B8B9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7A4FF2-1F92-4CE8-8BE5-D022AD112DEF}" type="pres">
      <dgm:prSet presAssocID="{CFBB8405-43ED-4E32-96F0-F4D915286453}" presName="composite" presStyleCnt="0"/>
      <dgm:spPr/>
    </dgm:pt>
    <dgm:pt modelId="{DDA1272D-EDC1-4209-BD2B-C452441164EE}" type="pres">
      <dgm:prSet presAssocID="{CFBB8405-43ED-4E32-96F0-F4D915286453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CECE2F-A1C3-4241-9F42-CE82ECC0AFA5}" type="pres">
      <dgm:prSet presAssocID="{CFBB8405-43ED-4E32-96F0-F4D915286453}" presName="desTx" presStyleLbl="alignAccFollowNode1" presStyleIdx="0" presStyleCnt="2" custScaleY="1015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D5BF3F-64F6-4B3C-ACCF-8404DA9CC96A}" type="pres">
      <dgm:prSet presAssocID="{73E5DD1B-FDBA-4C9C-BA89-0C97935149E9}" presName="space" presStyleCnt="0"/>
      <dgm:spPr/>
    </dgm:pt>
    <dgm:pt modelId="{8AC49167-DBD8-49CD-AB08-CBEBC175F21E}" type="pres">
      <dgm:prSet presAssocID="{9762510F-0CB3-4791-A530-1DF2FED0ABE5}" presName="composite" presStyleCnt="0"/>
      <dgm:spPr/>
    </dgm:pt>
    <dgm:pt modelId="{2F3A4221-57B9-4643-8BB5-4E52F0BAF3EE}" type="pres">
      <dgm:prSet presAssocID="{9762510F-0CB3-4791-A530-1DF2FED0ABE5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3248E2-DC21-4996-A689-2E618E121292}" type="pres">
      <dgm:prSet presAssocID="{9762510F-0CB3-4791-A530-1DF2FED0ABE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C82211-F4B6-4834-A6DB-E9C4CEB5900B}" srcId="{CFBB8405-43ED-4E32-96F0-F4D915286453}" destId="{58641B21-2929-44BA-BC50-F9DF721B6CB4}" srcOrd="1" destOrd="0" parTransId="{5C7F2816-6468-4CE9-9F04-4C7B9E341DF0}" sibTransId="{B5B4CB07-11B4-4591-BF6D-D51ADF9A748F}"/>
    <dgm:cxn modelId="{56BE92DF-A35D-434E-BE68-2C509F6A6240}" srcId="{9762510F-0CB3-4791-A530-1DF2FED0ABE5}" destId="{2A9B5987-6250-4ADD-9E2D-470F77E8ABE3}" srcOrd="6" destOrd="0" parTransId="{50E7BD9F-1479-492D-963D-5895B34FE226}" sibTransId="{815F84B3-ECA1-4F53-8AF2-CE55C94438F8}"/>
    <dgm:cxn modelId="{959AF995-F8F7-4F49-A855-A1C2A4541F5B}" type="presOf" srcId="{9A5BBC16-0D97-4B7E-980A-1BFA395DB50D}" destId="{90CECE2F-A1C3-4241-9F42-CE82ECC0AFA5}" srcOrd="0" destOrd="3" presId="urn:microsoft.com/office/officeart/2005/8/layout/hList1"/>
    <dgm:cxn modelId="{A31C4D3D-3101-4324-844A-25214425C9CA}" srcId="{9762510F-0CB3-4791-A530-1DF2FED0ABE5}" destId="{AA27C4C0-5BCA-4229-B960-B94B25B2013A}" srcOrd="5" destOrd="0" parTransId="{5FD5C903-0199-4F52-83FF-D84E19B376F8}" sibTransId="{B5C0F7A1-56DD-4CF1-B61C-F566730A1CA6}"/>
    <dgm:cxn modelId="{28B20E53-A196-4AA7-8AAD-C76A002CC4B7}" srcId="{9762510F-0CB3-4791-A530-1DF2FED0ABE5}" destId="{640207DF-3B1A-4932-A11F-1E1759B30F8C}" srcOrd="3" destOrd="0" parTransId="{6A9530EE-DA12-4303-9BC6-ABEC8E04229E}" sibTransId="{A4CE5B14-8D8E-401F-A684-AFCBB46DB930}"/>
    <dgm:cxn modelId="{A57E9279-E095-4701-9241-5333A553F791}" type="presOf" srcId="{6DFD9FE2-B1E7-40A9-A797-58524997B165}" destId="{093248E2-DC21-4996-A689-2E618E121292}" srcOrd="0" destOrd="0" presId="urn:microsoft.com/office/officeart/2005/8/layout/hList1"/>
    <dgm:cxn modelId="{25045204-8E7E-4758-855A-645577D30EDE}" type="presOf" srcId="{9762510F-0CB3-4791-A530-1DF2FED0ABE5}" destId="{2F3A4221-57B9-4643-8BB5-4E52F0BAF3EE}" srcOrd="0" destOrd="0" presId="urn:microsoft.com/office/officeart/2005/8/layout/hList1"/>
    <dgm:cxn modelId="{D995E1B2-3A80-455A-9F8E-EBB705A9CA21}" type="presOf" srcId="{36B712D1-64E3-4D24-803E-9DE67F6C77A6}" destId="{093248E2-DC21-4996-A689-2E618E121292}" srcOrd="0" destOrd="10" presId="urn:microsoft.com/office/officeart/2005/8/layout/hList1"/>
    <dgm:cxn modelId="{D5D7CA91-2B58-4E1D-8E1C-33ED8812A7B4}" srcId="{89F404EE-0F07-4039-BA91-993754B8B96C}" destId="{CFBB8405-43ED-4E32-96F0-F4D915286453}" srcOrd="0" destOrd="0" parTransId="{18E6C64A-1BB9-4D9E-ABF5-7079C36E1517}" sibTransId="{73E5DD1B-FDBA-4C9C-BA89-0C97935149E9}"/>
    <dgm:cxn modelId="{B3F7B42E-9B73-4C1F-A3A0-FACF235A29A6}" srcId="{9762510F-0CB3-4791-A530-1DF2FED0ABE5}" destId="{6DFD9FE2-B1E7-40A9-A797-58524997B165}" srcOrd="0" destOrd="0" parTransId="{F800B0BB-8AD5-4A9C-A201-5889453A7471}" sibTransId="{3733DDD2-0E27-4F70-9CCF-0E19BDC055E4}"/>
    <dgm:cxn modelId="{542C5E89-EC39-48CF-A5DE-95B87CC3BE8F}" type="presOf" srcId="{640207DF-3B1A-4932-A11F-1E1759B30F8C}" destId="{093248E2-DC21-4996-A689-2E618E121292}" srcOrd="0" destOrd="3" presId="urn:microsoft.com/office/officeart/2005/8/layout/hList1"/>
    <dgm:cxn modelId="{9F776284-71D9-4233-8598-718A1F4D1D9C}" type="presOf" srcId="{58641B21-2929-44BA-BC50-F9DF721B6CB4}" destId="{90CECE2F-A1C3-4241-9F42-CE82ECC0AFA5}" srcOrd="0" destOrd="1" presId="urn:microsoft.com/office/officeart/2005/8/layout/hList1"/>
    <dgm:cxn modelId="{10EAC282-23B0-4A09-8BAB-39CAEB7E0791}" srcId="{CFBB8405-43ED-4E32-96F0-F4D915286453}" destId="{0CA759F2-806D-45AB-BBD8-EE7E24899C29}" srcOrd="0" destOrd="0" parTransId="{3FF43DF7-DB77-46F7-943F-FDFC84570FDC}" sibTransId="{D6AB4068-7F9A-4B85-99F3-0C45886D2EAD}"/>
    <dgm:cxn modelId="{E04DEBCA-5FA4-41F7-A3E4-14529BDABF7F}" srcId="{CFBB8405-43ED-4E32-96F0-F4D915286453}" destId="{9A5BBC16-0D97-4B7E-980A-1BFA395DB50D}" srcOrd="3" destOrd="0" parTransId="{94D5CA1B-63DD-48EE-A1D1-F8CDB4932870}" sibTransId="{06FD9E30-DAFB-44E6-B9BC-83E1A6A4C82F}"/>
    <dgm:cxn modelId="{A7E8E2DB-64AC-4141-A139-53B9C48ED402}" srcId="{9762510F-0CB3-4791-A530-1DF2FED0ABE5}" destId="{B3D43775-BF1C-418C-9797-1837B1E3DDCB}" srcOrd="2" destOrd="0" parTransId="{3ED4E068-F418-41AC-ACEB-217512B57214}" sibTransId="{19E843AF-41A3-4244-BE67-D85207C3D27F}"/>
    <dgm:cxn modelId="{35FA4D5E-78C2-4D80-99C6-B9D585192165}" type="presOf" srcId="{89F404EE-0F07-4039-BA91-993754B8B96C}" destId="{3A2A74C7-0A7B-4B08-A5D7-264D30369D89}" srcOrd="0" destOrd="0" presId="urn:microsoft.com/office/officeart/2005/8/layout/hList1"/>
    <dgm:cxn modelId="{2A4860FA-24C2-4E9C-8467-3326594FB18E}" type="presOf" srcId="{2A9B5987-6250-4ADD-9E2D-470F77E8ABE3}" destId="{093248E2-DC21-4996-A689-2E618E121292}" srcOrd="0" destOrd="6" presId="urn:microsoft.com/office/officeart/2005/8/layout/hList1"/>
    <dgm:cxn modelId="{418DEEFF-7726-4C4C-BDC3-CEB7E35A0CD5}" type="presOf" srcId="{BC7885D6-AB89-499A-B423-6EAACC0CE7B4}" destId="{093248E2-DC21-4996-A689-2E618E121292}" srcOrd="0" destOrd="1" presId="urn:microsoft.com/office/officeart/2005/8/layout/hList1"/>
    <dgm:cxn modelId="{1DADEE5C-926D-42E1-92E6-E96A09CFFC86}" srcId="{9762510F-0CB3-4791-A530-1DF2FED0ABE5}" destId="{BC7885D6-AB89-499A-B423-6EAACC0CE7B4}" srcOrd="1" destOrd="0" parTransId="{18CA1200-F50E-4CAC-A090-2430613F7C37}" sibTransId="{73442692-6BB0-45B4-9599-713A2962EC65}"/>
    <dgm:cxn modelId="{AD1B5849-A13E-40E8-AB7E-B1026C171F50}" srcId="{89F404EE-0F07-4039-BA91-993754B8B96C}" destId="{9762510F-0CB3-4791-A530-1DF2FED0ABE5}" srcOrd="1" destOrd="0" parTransId="{B33B3EEC-D078-4E49-9E62-E123A8C138EE}" sibTransId="{CD92FC7F-2FF2-4F41-8E15-B9C724F04A57}"/>
    <dgm:cxn modelId="{2F2B110A-37E9-4AFD-AE19-7A8C2FE95451}" srcId="{9762510F-0CB3-4791-A530-1DF2FED0ABE5}" destId="{5EE4BF10-7384-4592-BC5F-6F8AC6A6D1BD}" srcOrd="7" destOrd="0" parTransId="{51BD5915-1095-4C17-90B9-819205DBE300}" sibTransId="{FAA7A8EA-DAE4-44AE-8192-BB9BFE171DB6}"/>
    <dgm:cxn modelId="{8F93C03D-6939-4001-9111-2BD197D712D9}" srcId="{9762510F-0CB3-4791-A530-1DF2FED0ABE5}" destId="{36B712D1-64E3-4D24-803E-9DE67F6C77A6}" srcOrd="10" destOrd="0" parTransId="{D51922E1-E1D5-420E-A8EC-E7A3ECC210CE}" sibTransId="{D85D2FBB-64F7-4976-9558-FBACAA1AAF43}"/>
    <dgm:cxn modelId="{475AF6B7-CAB7-4141-98BA-FB112B681F14}" type="presOf" srcId="{5EE4BF10-7384-4592-BC5F-6F8AC6A6D1BD}" destId="{093248E2-DC21-4996-A689-2E618E121292}" srcOrd="0" destOrd="7" presId="urn:microsoft.com/office/officeart/2005/8/layout/hList1"/>
    <dgm:cxn modelId="{4CDE30A0-5402-4089-8AE7-82A7305D0D34}" srcId="{9762510F-0CB3-4791-A530-1DF2FED0ABE5}" destId="{C353823A-1395-4D9E-98E4-76261D96E7C3}" srcOrd="4" destOrd="0" parTransId="{42901602-B188-49FE-8A74-C4F0B22C1F18}" sibTransId="{861369BE-6E0E-4E3A-94DF-1C6C6B8149C6}"/>
    <dgm:cxn modelId="{CF18CF27-9CC1-4B9A-8CCC-56074C5B1333}" type="presOf" srcId="{AA27C4C0-5BCA-4229-B960-B94B25B2013A}" destId="{093248E2-DC21-4996-A689-2E618E121292}" srcOrd="0" destOrd="5" presId="urn:microsoft.com/office/officeart/2005/8/layout/hList1"/>
    <dgm:cxn modelId="{FB880D50-683F-4D53-8D97-28026000CB92}" type="presOf" srcId="{C353823A-1395-4D9E-98E4-76261D96E7C3}" destId="{093248E2-DC21-4996-A689-2E618E121292}" srcOrd="0" destOrd="4" presId="urn:microsoft.com/office/officeart/2005/8/layout/hList1"/>
    <dgm:cxn modelId="{60C62AD4-6948-405E-8621-A1D714C1D04F}" type="presOf" srcId="{B3D43775-BF1C-418C-9797-1837B1E3DDCB}" destId="{093248E2-DC21-4996-A689-2E618E121292}" srcOrd="0" destOrd="2" presId="urn:microsoft.com/office/officeart/2005/8/layout/hList1"/>
    <dgm:cxn modelId="{962CE958-C4C7-4ACD-8F2A-95A8243AAE4B}" srcId="{CFBB8405-43ED-4E32-96F0-F4D915286453}" destId="{328F768E-D919-42E6-B49F-9317C9777961}" srcOrd="2" destOrd="0" parTransId="{82EF4DEE-BA3F-4342-8B9E-D9DC4F938E85}" sibTransId="{383A3955-7863-47F4-99DC-86D2EC0EAE98}"/>
    <dgm:cxn modelId="{AD9A4644-90D0-4C01-91F4-CEFE73A598C5}" srcId="{9762510F-0CB3-4791-A530-1DF2FED0ABE5}" destId="{8DC920A5-FC0F-4855-A8DA-1389A0B592AB}" srcOrd="8" destOrd="0" parTransId="{734D1749-8AAE-4DA5-8926-AC14CA6698F7}" sibTransId="{2D3FDAEA-7D46-4C2C-A3F8-77EC93337DA0}"/>
    <dgm:cxn modelId="{DB78DB88-0586-4D05-9C0F-7981F5078FF7}" type="presOf" srcId="{0CA759F2-806D-45AB-BBD8-EE7E24899C29}" destId="{90CECE2F-A1C3-4241-9F42-CE82ECC0AFA5}" srcOrd="0" destOrd="0" presId="urn:microsoft.com/office/officeart/2005/8/layout/hList1"/>
    <dgm:cxn modelId="{C3670E2F-A0AD-4A57-9414-C12FC52C6FB9}" type="presOf" srcId="{8DC920A5-FC0F-4855-A8DA-1389A0B592AB}" destId="{093248E2-DC21-4996-A689-2E618E121292}" srcOrd="0" destOrd="8" presId="urn:microsoft.com/office/officeart/2005/8/layout/hList1"/>
    <dgm:cxn modelId="{112058ED-1489-42D9-8891-0FF73D6C13F4}" srcId="{9762510F-0CB3-4791-A530-1DF2FED0ABE5}" destId="{E268944E-FAF6-4287-804E-8360CB4FDA8A}" srcOrd="9" destOrd="0" parTransId="{3CC24E34-18C2-4DDF-8408-1542CF154903}" sibTransId="{229E84E6-ABF6-4056-A11F-961003E2F7AA}"/>
    <dgm:cxn modelId="{60F4BDAE-5300-4D84-99FD-008AA18181BD}" type="presOf" srcId="{E268944E-FAF6-4287-804E-8360CB4FDA8A}" destId="{093248E2-DC21-4996-A689-2E618E121292}" srcOrd="0" destOrd="9" presId="urn:microsoft.com/office/officeart/2005/8/layout/hList1"/>
    <dgm:cxn modelId="{0D8B9D41-4785-489C-AD56-4D9BF42A731D}" type="presOf" srcId="{328F768E-D919-42E6-B49F-9317C9777961}" destId="{90CECE2F-A1C3-4241-9F42-CE82ECC0AFA5}" srcOrd="0" destOrd="2" presId="urn:microsoft.com/office/officeart/2005/8/layout/hList1"/>
    <dgm:cxn modelId="{7411E4E7-964B-495A-A838-C0EB788D1908}" type="presOf" srcId="{CFBB8405-43ED-4E32-96F0-F4D915286453}" destId="{DDA1272D-EDC1-4209-BD2B-C452441164EE}" srcOrd="0" destOrd="0" presId="urn:microsoft.com/office/officeart/2005/8/layout/hList1"/>
    <dgm:cxn modelId="{5A4D66A7-EECB-4644-B0A7-DECD43358DF5}" type="presParOf" srcId="{3A2A74C7-0A7B-4B08-A5D7-264D30369D89}" destId="{647A4FF2-1F92-4CE8-8BE5-D022AD112DEF}" srcOrd="0" destOrd="0" presId="urn:microsoft.com/office/officeart/2005/8/layout/hList1"/>
    <dgm:cxn modelId="{31F3739F-917A-4A57-A962-7EC34EB4208B}" type="presParOf" srcId="{647A4FF2-1F92-4CE8-8BE5-D022AD112DEF}" destId="{DDA1272D-EDC1-4209-BD2B-C452441164EE}" srcOrd="0" destOrd="0" presId="urn:microsoft.com/office/officeart/2005/8/layout/hList1"/>
    <dgm:cxn modelId="{17B3AFD8-1CDF-4861-B74D-F9E810A4925E}" type="presParOf" srcId="{647A4FF2-1F92-4CE8-8BE5-D022AD112DEF}" destId="{90CECE2F-A1C3-4241-9F42-CE82ECC0AFA5}" srcOrd="1" destOrd="0" presId="urn:microsoft.com/office/officeart/2005/8/layout/hList1"/>
    <dgm:cxn modelId="{0CC0CD87-3976-47BA-A0E5-2E510C6C7590}" type="presParOf" srcId="{3A2A74C7-0A7B-4B08-A5D7-264D30369D89}" destId="{BED5BF3F-64F6-4B3C-ACCF-8404DA9CC96A}" srcOrd="1" destOrd="0" presId="urn:microsoft.com/office/officeart/2005/8/layout/hList1"/>
    <dgm:cxn modelId="{64413D17-8CE4-4DE0-A959-2BA4240A7545}" type="presParOf" srcId="{3A2A74C7-0A7B-4B08-A5D7-264D30369D89}" destId="{8AC49167-DBD8-49CD-AB08-CBEBC175F21E}" srcOrd="2" destOrd="0" presId="urn:microsoft.com/office/officeart/2005/8/layout/hList1"/>
    <dgm:cxn modelId="{352FA5D3-F6AD-49EE-B1A8-9DE6F3A01812}" type="presParOf" srcId="{8AC49167-DBD8-49CD-AB08-CBEBC175F21E}" destId="{2F3A4221-57B9-4643-8BB5-4E52F0BAF3EE}" srcOrd="0" destOrd="0" presId="urn:microsoft.com/office/officeart/2005/8/layout/hList1"/>
    <dgm:cxn modelId="{7A1C7EEF-8D66-4D42-969E-B379EFD98A73}" type="presParOf" srcId="{8AC49167-DBD8-49CD-AB08-CBEBC175F21E}" destId="{093248E2-DC21-4996-A689-2E618E1212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A1272D-EDC1-4209-BD2B-C452441164EE}">
      <dsp:nvSpPr>
        <dsp:cNvPr id="0" name=""/>
        <dsp:cNvSpPr/>
      </dsp:nvSpPr>
      <dsp:spPr>
        <a:xfrm>
          <a:off x="41" y="149810"/>
          <a:ext cx="3970495" cy="158819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i="1" kern="1200" dirty="0" smtClean="0">
              <a:solidFill>
                <a:srgbClr val="136331"/>
              </a:solidFill>
            </a:rPr>
            <a:t>Fevereiro</a:t>
          </a:r>
          <a:endParaRPr lang="pt-BR" sz="5400" i="1" kern="1200" dirty="0">
            <a:solidFill>
              <a:srgbClr val="136331"/>
            </a:solidFill>
          </a:endParaRPr>
        </a:p>
      </dsp:txBody>
      <dsp:txXfrm>
        <a:off x="41" y="149810"/>
        <a:ext cx="3970495" cy="1588198"/>
      </dsp:txXfrm>
    </dsp:sp>
    <dsp:sp modelId="{90CECE2F-A1C3-4241-9F42-CE82ECC0AFA5}">
      <dsp:nvSpPr>
        <dsp:cNvPr id="0" name=""/>
        <dsp:cNvSpPr/>
      </dsp:nvSpPr>
      <dsp:spPr>
        <a:xfrm>
          <a:off x="41" y="1704058"/>
          <a:ext cx="3970495" cy="4482835"/>
        </a:xfrm>
        <a:prstGeom prst="rect">
          <a:avLst/>
        </a:prstGeom>
        <a:solidFill>
          <a:srgbClr val="FF9900">
            <a:alpha val="50196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rgbClr val="0000FF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FF"/>
              </a:solidFill>
            </a:rPr>
            <a:t>06/02/2018: 1ª Reunião (Pró-Reitores e Coordenadores)</a:t>
          </a:r>
          <a:endParaRPr lang="pt-BR" sz="1800" kern="1200" dirty="0">
            <a:solidFill>
              <a:srgbClr val="0000FF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>
            <a:solidFill>
              <a:schemeClr val="tx1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FF0000"/>
              </a:solidFill>
            </a:rPr>
            <a:t>21/02/2018: Data-limite para entrega dos quadros obrigatórios – Portaria TCU – Ações (COOF)</a:t>
          </a:r>
          <a:endParaRPr lang="pt-BR" sz="1800" kern="1200" dirty="0">
            <a:solidFill>
              <a:srgbClr val="FF0000"/>
            </a:solidFill>
          </a:endParaRPr>
        </a:p>
      </dsp:txBody>
      <dsp:txXfrm>
        <a:off x="41" y="1704058"/>
        <a:ext cx="3970495" cy="4482835"/>
      </dsp:txXfrm>
    </dsp:sp>
    <dsp:sp modelId="{2F3A4221-57B9-4643-8BB5-4E52F0BAF3EE}">
      <dsp:nvSpPr>
        <dsp:cNvPr id="0" name=""/>
        <dsp:cNvSpPr/>
      </dsp:nvSpPr>
      <dsp:spPr>
        <a:xfrm>
          <a:off x="4526406" y="166786"/>
          <a:ext cx="3970495" cy="158819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400" i="1" kern="1200" dirty="0" smtClean="0">
              <a:solidFill>
                <a:srgbClr val="136331"/>
              </a:solidFill>
            </a:rPr>
            <a:t>Março</a:t>
          </a:r>
          <a:endParaRPr lang="pt-BR" sz="5400" i="1" kern="1200" dirty="0">
            <a:solidFill>
              <a:srgbClr val="136331"/>
            </a:solidFill>
          </a:endParaRPr>
        </a:p>
      </dsp:txBody>
      <dsp:txXfrm>
        <a:off x="4526406" y="166786"/>
        <a:ext cx="3970495" cy="1588198"/>
      </dsp:txXfrm>
    </dsp:sp>
    <dsp:sp modelId="{093248E2-DC21-4996-A689-2E618E121292}">
      <dsp:nvSpPr>
        <dsp:cNvPr id="0" name=""/>
        <dsp:cNvSpPr/>
      </dsp:nvSpPr>
      <dsp:spPr>
        <a:xfrm>
          <a:off x="4526406" y="1754984"/>
          <a:ext cx="3970495" cy="4414933"/>
        </a:xfrm>
        <a:prstGeom prst="rect">
          <a:avLst/>
        </a:prstGeom>
        <a:solidFill>
          <a:srgbClr val="FF9900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FF0000"/>
              </a:solidFill>
            </a:rPr>
            <a:t>02/03/2018: Data-limite para inserção no </a:t>
          </a:r>
          <a:r>
            <a:rPr lang="pt-BR" sz="1800" kern="1200" dirty="0" err="1" smtClean="0">
              <a:solidFill>
                <a:srgbClr val="FF0000"/>
              </a:solidFill>
            </a:rPr>
            <a:t>Moodle</a:t>
          </a:r>
          <a:r>
            <a:rPr lang="pt-BR" sz="1800" kern="1200" dirty="0" smtClean="0">
              <a:solidFill>
                <a:srgbClr val="FF0000"/>
              </a:solidFill>
            </a:rPr>
            <a:t> de todos os dados </a:t>
          </a:r>
          <a:endParaRPr lang="pt-BR" sz="1800" kern="1200" dirty="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1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70C0"/>
              </a:solidFill>
            </a:rPr>
            <a:t>14/03/2018: Data-limite para revisão e feedback dos dados</a:t>
          </a:r>
          <a:endParaRPr lang="pt-BR" sz="1800" kern="1200" dirty="0">
            <a:solidFill>
              <a:srgbClr val="0070C0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100" kern="1200" dirty="0">
            <a:solidFill>
              <a:srgbClr val="0070C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70C0"/>
              </a:solidFill>
            </a:rPr>
            <a:t>19/03/2018: Data-limite para revisão pela PROAP e REITORIA</a:t>
          </a:r>
          <a:endParaRPr lang="pt-BR" sz="1800" kern="1200" dirty="0">
            <a:solidFill>
              <a:srgbClr val="0070C0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100" kern="1200" dirty="0">
            <a:solidFill>
              <a:srgbClr val="0070C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00FF"/>
              </a:solidFill>
            </a:rPr>
            <a:t>23/03/2018: Data-limite para reunião do Conselho de Curadores</a:t>
          </a:r>
          <a:endParaRPr lang="pt-BR" sz="1800" kern="1200" dirty="0">
            <a:solidFill>
              <a:srgbClr val="0000FF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100" kern="1200" dirty="0">
            <a:solidFill>
              <a:srgbClr val="0070C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0070C0"/>
              </a:solidFill>
            </a:rPr>
            <a:t>28/03/2018: Data-limite para correções</a:t>
          </a:r>
          <a:endParaRPr lang="pt-BR" sz="1800" kern="1200" dirty="0">
            <a:solidFill>
              <a:srgbClr val="0070C0"/>
            </a:solidFill>
          </a:endParaRP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100" kern="1200" dirty="0">
            <a:solidFill>
              <a:srgbClr val="0070C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>
              <a:solidFill>
                <a:srgbClr val="FF0000"/>
              </a:solidFill>
            </a:rPr>
            <a:t>29/03/2018: Última data para envio do RG ao TCU</a:t>
          </a:r>
          <a:endParaRPr lang="pt-BR" sz="1800" kern="1200" dirty="0">
            <a:solidFill>
              <a:srgbClr val="FF0000"/>
            </a:solidFill>
          </a:endParaRPr>
        </a:p>
      </dsp:txBody>
      <dsp:txXfrm>
        <a:off x="4526406" y="1754984"/>
        <a:ext cx="3970495" cy="441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4573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906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770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875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778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752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502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323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700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4356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6826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DE860-19E5-46F6-A901-EF680CBF3720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36129-0869-4AB3-A8F9-8282412B8E1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480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6683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47854"/>
            <a:ext cx="1206434" cy="70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50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rgbClr val="0070C0"/>
                </a:solidFill>
              </a:rPr>
              <a:t>2ª Parte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476672"/>
            <a:ext cx="8640960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200" b="1" dirty="0"/>
              <a:t>3</a:t>
            </a:r>
            <a:r>
              <a:rPr lang="pt-BR" sz="2200" b="1" dirty="0" smtClean="0"/>
              <a:t>. PLANEJAMENTO ORGANIZACIONAL E RESULTADOS</a:t>
            </a:r>
          </a:p>
          <a:p>
            <a:pPr marL="0" indent="0" algn="just">
              <a:buNone/>
            </a:pPr>
            <a:endParaRPr lang="pt-BR" sz="2200" b="1" dirty="0" smtClean="0"/>
          </a:p>
          <a:p>
            <a:pPr marL="0" indent="0" algn="just">
              <a:buNone/>
            </a:pPr>
            <a:r>
              <a:rPr lang="pt-BR" sz="2200" b="1" dirty="0" smtClean="0"/>
              <a:t>3.1 Planejamento Organizacional </a:t>
            </a:r>
            <a:r>
              <a:rPr lang="pt-BR" sz="2200" b="1" dirty="0" smtClean="0">
                <a:solidFill>
                  <a:srgbClr val="FF0000"/>
                </a:solidFill>
              </a:rPr>
              <a:t>(PROAP/ COPLAN e setores)</a:t>
            </a:r>
          </a:p>
          <a:p>
            <a:pPr marL="0" indent="0" algn="just">
              <a:buNone/>
            </a:pPr>
            <a:r>
              <a:rPr lang="pt-BR" sz="2200" b="1" dirty="0" smtClean="0"/>
              <a:t>3.2 Formas e instrumentos de monitoramento da execução e resultados dos planos </a:t>
            </a:r>
            <a:r>
              <a:rPr lang="pt-BR" sz="2200" b="1" dirty="0" smtClean="0">
                <a:solidFill>
                  <a:srgbClr val="FF0000"/>
                </a:solidFill>
              </a:rPr>
              <a:t>(PROAP/COPLAN e HU)</a:t>
            </a:r>
          </a:p>
          <a:p>
            <a:pPr marL="0" indent="0" algn="just">
              <a:buNone/>
            </a:pPr>
            <a:r>
              <a:rPr lang="pt-BR" sz="2200" b="1" dirty="0" smtClean="0"/>
              <a:t>3.3 Desempenho Orçamentário </a:t>
            </a:r>
            <a:r>
              <a:rPr lang="pt-BR" sz="2200" b="1" dirty="0" smtClean="0">
                <a:solidFill>
                  <a:srgbClr val="FF0000"/>
                </a:solidFill>
              </a:rPr>
              <a:t>(PROAP/COOF e HU)</a:t>
            </a:r>
          </a:p>
          <a:p>
            <a:pPr marL="0" indent="0" algn="just">
              <a:buNone/>
            </a:pPr>
            <a:r>
              <a:rPr lang="pt-BR" sz="2200" b="1" dirty="0" smtClean="0"/>
              <a:t>3.4 Execução descentralizada com transferência de recursos </a:t>
            </a:r>
            <a:r>
              <a:rPr lang="pt-BR" sz="2200" b="1" dirty="0" smtClean="0">
                <a:solidFill>
                  <a:srgbClr val="FF0000"/>
                </a:solidFill>
              </a:rPr>
              <a:t>(PRAD E HU)</a:t>
            </a:r>
          </a:p>
          <a:p>
            <a:pPr marL="0" indent="0" algn="just">
              <a:buNone/>
            </a:pPr>
            <a:r>
              <a:rPr lang="pt-BR" sz="2200" b="1" dirty="0" smtClean="0"/>
              <a:t>3.5 Informações sobre a realização das receitas </a:t>
            </a:r>
            <a:r>
              <a:rPr lang="pt-BR" sz="2200" b="1" dirty="0" smtClean="0">
                <a:solidFill>
                  <a:srgbClr val="FF0000"/>
                </a:solidFill>
              </a:rPr>
              <a:t>(PROAP/COOF e HU)</a:t>
            </a:r>
          </a:p>
          <a:p>
            <a:pPr marL="0" indent="0" algn="just">
              <a:buNone/>
            </a:pPr>
            <a:r>
              <a:rPr lang="pt-BR" sz="2200" b="1" dirty="0" smtClean="0"/>
              <a:t>3.6 Informações sobre a execução das despesas </a:t>
            </a:r>
            <a:r>
              <a:rPr lang="pt-BR" sz="2200" b="1" dirty="0" smtClean="0">
                <a:solidFill>
                  <a:srgbClr val="FF0000"/>
                </a:solidFill>
              </a:rPr>
              <a:t>(PRAD/PROAP/COOF </a:t>
            </a:r>
            <a:r>
              <a:rPr lang="pt-BR" sz="2200" b="1" dirty="0">
                <a:solidFill>
                  <a:srgbClr val="FF0000"/>
                </a:solidFill>
              </a:rPr>
              <a:t>e HU)</a:t>
            </a:r>
          </a:p>
          <a:p>
            <a:pPr marL="0" indent="0" algn="just">
              <a:buNone/>
            </a:pPr>
            <a:r>
              <a:rPr lang="pt-BR" sz="2200" b="1" dirty="0" smtClean="0"/>
              <a:t>3.7 Suprimentos de fundos, contas bancárias tipo B e cartões e pagamentos do governo federal </a:t>
            </a:r>
            <a:r>
              <a:rPr lang="pt-BR" sz="2200" b="1" dirty="0">
                <a:solidFill>
                  <a:srgbClr val="FF0000"/>
                </a:solidFill>
              </a:rPr>
              <a:t>(PROAP/COOF e HU)</a:t>
            </a:r>
          </a:p>
          <a:p>
            <a:pPr marL="0" indent="0" algn="just">
              <a:buNone/>
            </a:pPr>
            <a:r>
              <a:rPr lang="pt-BR" sz="2200" b="1" dirty="0" smtClean="0"/>
              <a:t>3.8 Desempenho Operacional </a:t>
            </a:r>
            <a:r>
              <a:rPr lang="pt-BR" sz="2200" b="1" dirty="0">
                <a:solidFill>
                  <a:srgbClr val="FF0000"/>
                </a:solidFill>
              </a:rPr>
              <a:t>(</a:t>
            </a:r>
            <a:r>
              <a:rPr lang="pt-BR" sz="2200" b="1" dirty="0" smtClean="0">
                <a:solidFill>
                  <a:srgbClr val="FF0000"/>
                </a:solidFill>
              </a:rPr>
              <a:t>PROAP/COPLAN </a:t>
            </a:r>
            <a:r>
              <a:rPr lang="pt-BR" sz="2200" b="1" dirty="0">
                <a:solidFill>
                  <a:srgbClr val="FF0000"/>
                </a:solidFill>
              </a:rPr>
              <a:t>e HU)</a:t>
            </a:r>
          </a:p>
          <a:p>
            <a:pPr marL="0" indent="0" algn="just">
              <a:buNone/>
            </a:pPr>
            <a:r>
              <a:rPr lang="pt-BR" sz="2200" b="1" dirty="0" smtClean="0"/>
              <a:t>3.9 Apresentação e análise de indicadores de desempenho </a:t>
            </a:r>
            <a:r>
              <a:rPr lang="pt-BR" sz="2200" b="1" dirty="0">
                <a:solidFill>
                  <a:srgbClr val="FF0000"/>
                </a:solidFill>
              </a:rPr>
              <a:t>(PROAP/COPLAN e HU)</a:t>
            </a:r>
          </a:p>
          <a:p>
            <a:pPr marL="0" indent="0" algn="just">
              <a:buNone/>
            </a:pPr>
            <a:r>
              <a:rPr lang="pt-BR" sz="2200" b="1" dirty="0" smtClean="0"/>
              <a:t>3.10 Apresentação e análise de indicadores de desempenho do TCU </a:t>
            </a:r>
            <a:r>
              <a:rPr lang="pt-BR" sz="2200" b="1" dirty="0" smtClean="0">
                <a:solidFill>
                  <a:srgbClr val="FF0000"/>
                </a:solidFill>
              </a:rPr>
              <a:t>(</a:t>
            </a:r>
            <a:r>
              <a:rPr lang="pt-BR" sz="2200" b="1" dirty="0">
                <a:solidFill>
                  <a:srgbClr val="FF0000"/>
                </a:solidFill>
              </a:rPr>
              <a:t>PROAP/COPLAN </a:t>
            </a:r>
            <a:r>
              <a:rPr lang="pt-BR" sz="2200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pt-BR" sz="2200" b="1" dirty="0" smtClean="0"/>
              <a:t>3.11 Informações sobre imóveis locados de terceiros </a:t>
            </a:r>
            <a:r>
              <a:rPr lang="pt-BR" sz="2200" b="1" dirty="0" smtClean="0">
                <a:solidFill>
                  <a:srgbClr val="FF0000"/>
                </a:solidFill>
              </a:rPr>
              <a:t>(PRAD, PROAP/COOF </a:t>
            </a:r>
            <a:r>
              <a:rPr lang="pt-BR" sz="2200" b="1" dirty="0">
                <a:solidFill>
                  <a:srgbClr val="FF0000"/>
                </a:solidFill>
              </a:rPr>
              <a:t>e HU)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2449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rgbClr val="0070C0"/>
                </a:solidFill>
              </a:rPr>
              <a:t>2ª Parte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4. GOVERNANÇA, GESTÃO DE RISCOS E CONTROLES INTERNOS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4.1 Descrição das estruturas de governança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4.2 Atuação da unidade de auditoria interna </a:t>
            </a:r>
            <a:r>
              <a:rPr lang="pt-BR" sz="2000" b="1" dirty="0" smtClean="0">
                <a:solidFill>
                  <a:srgbClr val="FF0000"/>
                </a:solidFill>
              </a:rPr>
              <a:t>(AUDIN)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4.3 Atividades de correição e de apuração de ilícitos administrativos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4.4 Gestão de riscos e controles internos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Gabinete)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5. ÁREAS ESPECIAIS DA GESTÃO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5.1 Gestão de pessoas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5.2 Gestão do patrimônio e infraestrutura </a:t>
            </a:r>
            <a:r>
              <a:rPr lang="pt-BR" sz="2000" b="1" dirty="0" smtClean="0">
                <a:solidFill>
                  <a:srgbClr val="FF0000"/>
                </a:solidFill>
              </a:rPr>
              <a:t>(PRAD/PREFEITURA e HU)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5.3 Gestão da Tecnologia da Informação </a:t>
            </a:r>
            <a:r>
              <a:rPr lang="pt-BR" sz="2000" b="1" dirty="0" smtClean="0">
                <a:solidFill>
                  <a:srgbClr val="FF0000"/>
                </a:solidFill>
              </a:rPr>
              <a:t>(COIN)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5.4 Gestão ambiental e sustentabilidade </a:t>
            </a:r>
            <a:r>
              <a:rPr lang="pt-BR" sz="2000" b="1" dirty="0" smtClean="0">
                <a:solidFill>
                  <a:srgbClr val="FF0000"/>
                </a:solidFill>
              </a:rPr>
              <a:t>(PROAP/COPLAN/DGA)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74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rgbClr val="0070C0"/>
                </a:solidFill>
              </a:rPr>
              <a:t>2ª Parte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6. RELACIONAMENTO COM A SOCIEDADE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6.1 Canais de acesso ao cidadão </a:t>
            </a:r>
            <a:r>
              <a:rPr lang="pt-BR" sz="2000" b="1" dirty="0" smtClean="0">
                <a:solidFill>
                  <a:srgbClr val="FF0000"/>
                </a:solidFill>
              </a:rPr>
              <a:t>(Ouvidoria e HU)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6.2 Carta de serviços ao cidadão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 e HU)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6.3 Aferição do grau de satisfação dos cidadãos-usuários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 e HU)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6.4 Mecanismos de transparência das informações relevantes sobre a atuação da unidade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 – AUDIN e HU)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6.5 Medidas para garantir a acessibilidade aos produtos, serviços e instalações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 e HU)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7. DESEMPENHO FINANCEIRO E INFORMAÇÕES CONTÁBEIS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7.1 Desempenho financeiro do exercício </a:t>
            </a:r>
            <a:r>
              <a:rPr lang="pt-BR" sz="2000" b="1" dirty="0" smtClean="0">
                <a:solidFill>
                  <a:srgbClr val="FF0000"/>
                </a:solidFill>
              </a:rPr>
              <a:t>(PROAP/COOF e HU)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7.2 Informações sobre as medidas para garantir a sustentabilidade </a:t>
            </a:r>
            <a:r>
              <a:rPr lang="pt-BR" sz="2000" b="1" dirty="0" smtClean="0">
                <a:solidFill>
                  <a:srgbClr val="FF0000"/>
                </a:solidFill>
              </a:rPr>
              <a:t>(PROAP/COOF e HU)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7.3 Tratamento contábil da depreciação, amortização e da exaustão de itens do patrimônio e avaliação e mensuração de ativos e passivos </a:t>
            </a:r>
            <a:r>
              <a:rPr lang="pt-BR" sz="2000" b="1" dirty="0" smtClean="0">
                <a:solidFill>
                  <a:srgbClr val="FF0000"/>
                </a:solidFill>
              </a:rPr>
              <a:t>(PROAP/COOF e HU)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195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rgbClr val="0070C0"/>
                </a:solidFill>
              </a:rPr>
              <a:t>2ª Parte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76064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/>
              <a:t>7. DESEMPENHO FINANCEIRO E INFORMAÇÕES </a:t>
            </a:r>
            <a:r>
              <a:rPr lang="pt-BR" sz="2000" b="1" dirty="0" smtClean="0"/>
              <a:t>CONTÁBEIS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7.4 Sistemática de apuração de custos no âmbito da unidade </a:t>
            </a:r>
            <a:r>
              <a:rPr lang="pt-BR" sz="2000" b="1" dirty="0">
                <a:solidFill>
                  <a:srgbClr val="FF0000"/>
                </a:solidFill>
              </a:rPr>
              <a:t>(PROAP/COOF e HU)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7.5 Demonstrações contábeis exigidas pela Lei 4.320/64 e notas explicativas </a:t>
            </a:r>
            <a:r>
              <a:rPr lang="pt-BR" sz="2000" b="1" dirty="0">
                <a:solidFill>
                  <a:srgbClr val="FF0000"/>
                </a:solidFill>
              </a:rPr>
              <a:t>(PROAP/COOF e HU)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8. CONFORMIDADE DA GESTÃO E DEMANDA DE ÓRGÃOS DE CONTROLE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8.1 Tratamento das determinações e recomendações do TCU </a:t>
            </a:r>
            <a:r>
              <a:rPr lang="pt-BR" sz="2000" b="1" dirty="0" smtClean="0">
                <a:solidFill>
                  <a:srgbClr val="FF0000"/>
                </a:solidFill>
              </a:rPr>
              <a:t>(AUDIN)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8.2 Tratamento de recomendações do órgão de controle interno </a:t>
            </a:r>
            <a:r>
              <a:rPr lang="pt-BR" sz="2000" b="1" dirty="0">
                <a:solidFill>
                  <a:srgbClr val="FF0000"/>
                </a:solidFill>
              </a:rPr>
              <a:t>(AUDIN)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8.3 Medidas administrativas para apuração de responsabilidade por dano ao Erário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8.4 Demonstração da conformidade do cronograma de pagamentos de obrigações com art. 5º  da Lei 8.666/93 </a:t>
            </a:r>
            <a:r>
              <a:rPr lang="pt-BR" sz="2000" b="1" dirty="0">
                <a:solidFill>
                  <a:srgbClr val="FF0000"/>
                </a:solidFill>
              </a:rPr>
              <a:t>(PROAP/COOF e HU)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8.5 Informações sobre a revisão dos contratos vigentes firmados com empresa beneficiadas pela desoneração da folha de pagamento </a:t>
            </a:r>
            <a:r>
              <a:rPr lang="pt-BR" sz="2000" b="1" dirty="0" smtClean="0">
                <a:solidFill>
                  <a:srgbClr val="FF0000"/>
                </a:solidFill>
              </a:rPr>
              <a:t>(</a:t>
            </a:r>
            <a:r>
              <a:rPr lang="pt-BR" sz="2000" b="1" dirty="0" smtClean="0">
                <a:solidFill>
                  <a:srgbClr val="FF0000"/>
                </a:solidFill>
              </a:rPr>
              <a:t>PRAD/</a:t>
            </a:r>
            <a:r>
              <a:rPr lang="pt-BR" sz="2000" b="1" dirty="0" smtClean="0">
                <a:solidFill>
                  <a:srgbClr val="FF0000"/>
                </a:solidFill>
              </a:rPr>
              <a:t>PROAP/COOF </a:t>
            </a:r>
            <a:r>
              <a:rPr lang="pt-BR" sz="2000" b="1" dirty="0">
                <a:solidFill>
                  <a:srgbClr val="FF0000"/>
                </a:solidFill>
              </a:rPr>
              <a:t>e HU)</a:t>
            </a: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8.6 Informações sobre ações de publicidade e propaganda </a:t>
            </a:r>
            <a:r>
              <a:rPr lang="pt-BR" sz="2000" b="1" dirty="0" smtClean="0">
                <a:solidFill>
                  <a:srgbClr val="FF0000"/>
                </a:solidFill>
              </a:rPr>
              <a:t>(ACS)</a:t>
            </a: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8.7 Demonstração da conformidade com o dispositivo no art. 3º do Decreto 5.626/2005 </a:t>
            </a:r>
            <a:r>
              <a:rPr lang="pt-BR" sz="2000" b="1" dirty="0" smtClean="0">
                <a:solidFill>
                  <a:srgbClr val="FF0000"/>
                </a:solidFill>
              </a:rPr>
              <a:t>(PROGRAD)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9011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rgbClr val="0070C0"/>
                </a:solidFill>
              </a:rPr>
              <a:t>2ª Parte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83264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9. ANEXOS E APÊNDICES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10. PARECER OU RELATÓRIO DA UNIDADE DE AUDITORIA INTERNA </a:t>
            </a:r>
            <a:r>
              <a:rPr lang="pt-BR" sz="2000" b="1" dirty="0" smtClean="0">
                <a:solidFill>
                  <a:srgbClr val="FF0000"/>
                </a:solidFill>
              </a:rPr>
              <a:t>(AUDIN)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11. PARECER DO COLEGIADO </a:t>
            </a:r>
            <a:r>
              <a:rPr lang="pt-BR" sz="2000" b="1" dirty="0" smtClean="0">
                <a:solidFill>
                  <a:srgbClr val="FF0000"/>
                </a:solidFill>
              </a:rPr>
              <a:t>(Conselho de Curadores)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12. RELATÓRIO DE INSTÂNCIA  OU ÁREA DE CORREIÇÃO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13. DECLARAÇÕES DE INTEGRIDADE </a:t>
            </a:r>
            <a:r>
              <a:rPr lang="pt-BR" sz="2000" b="1" dirty="0" smtClean="0">
                <a:solidFill>
                  <a:srgbClr val="FF0000"/>
                </a:solidFill>
              </a:rPr>
              <a:t>(PROAP/COOF, HU, PROGESP, PRAD/CONVÊNIOS/CONTRATOS)  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000" b="1" dirty="0" smtClean="0"/>
              <a:t>14. INFORMAÇÕES SOBRE PROJETOS DESENVOLVIDOS PELAS FUNDAÇÕES DE APOIO REGIDAS PELA 8.958/94 </a:t>
            </a:r>
            <a:r>
              <a:rPr lang="pt-BR" sz="2000" b="1" dirty="0" smtClean="0">
                <a:solidFill>
                  <a:srgbClr val="FF0000"/>
                </a:solidFill>
              </a:rPr>
              <a:t>(PRAD)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8221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1506903371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992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86123" cy="470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787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418058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>
                <a:solidFill>
                  <a:srgbClr val="0070C0"/>
                </a:solidFill>
              </a:rPr>
              <a:t>3ª </a:t>
            </a:r>
            <a:r>
              <a:rPr lang="pt-BR" sz="2400" b="1" dirty="0">
                <a:solidFill>
                  <a:srgbClr val="0070C0"/>
                </a:solidFill>
              </a:rPr>
              <a:t>Parte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b="1" dirty="0" smtClean="0"/>
              <a:t>Coleta das informações: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800" b="1" dirty="0"/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Via </a:t>
            </a:r>
            <a:r>
              <a:rPr lang="pt-BR" dirty="0" err="1" smtClean="0"/>
              <a:t>Moodle</a:t>
            </a:r>
            <a:r>
              <a:rPr lang="pt-BR" dirty="0" smtClean="0"/>
              <a:t> – Link: </a:t>
            </a:r>
            <a:r>
              <a:rPr lang="pt-BR" dirty="0" smtClean="0">
                <a:solidFill>
                  <a:srgbClr val="0000FF"/>
                </a:solidFill>
              </a:rPr>
              <a:t>http://200.129.209.223/</a:t>
            </a:r>
            <a:endParaRPr lang="pt-BR" dirty="0" smtClean="0">
              <a:solidFill>
                <a:srgbClr val="0000FF"/>
              </a:solidFill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dirty="0" smtClean="0"/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Para ser cadastrado é necessário o primeiro acesso no endereço do link citado;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dirty="0"/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dirty="0" smtClean="0"/>
              <a:t>Os nomes dos servidores responsáveis em preencher o </a:t>
            </a:r>
            <a:r>
              <a:rPr lang="pt-BR" dirty="0" err="1" smtClean="0"/>
              <a:t>Moodle</a:t>
            </a:r>
            <a:r>
              <a:rPr lang="pt-BR" dirty="0" smtClean="0"/>
              <a:t> será publicado no Boletim de Serviço.</a:t>
            </a:r>
          </a:p>
        </p:txBody>
      </p:sp>
    </p:spTree>
    <p:extLst>
      <p:ext uri="{BB962C8B-B14F-4D97-AF65-F5344CB8AC3E}">
        <p14:creationId xmlns:p14="http://schemas.microsoft.com/office/powerpoint/2010/main" xmlns="" val="2907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4" name="Espaço Reservado para Conteúdo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568952" cy="482453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3528" y="537321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</a:t>
            </a:r>
            <a:r>
              <a:rPr lang="pt-BR" sz="2400" dirty="0" err="1" smtClean="0"/>
              <a:t>login</a:t>
            </a:r>
            <a:r>
              <a:rPr lang="pt-BR" sz="2400" dirty="0" smtClean="0"/>
              <a:t> e senha são os mesmos de acesso ao e-mail institucional da UFGD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894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925" y="620713"/>
            <a:ext cx="8409547" cy="363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925" y="4260528"/>
            <a:ext cx="8409547" cy="202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 para a esquerda 1"/>
          <p:cNvSpPr/>
          <p:nvPr/>
        </p:nvSpPr>
        <p:spPr>
          <a:xfrm>
            <a:off x="2483768" y="5507442"/>
            <a:ext cx="432048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45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Relatório de Gestão 2017 - UFGD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373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Objetivo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Contribuir para a transparência de sua gestão  juntos aos órgãos de controle e à sociedade.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É fundamental que o Relatório de Gestão seja compreendido como a prestação de contas do gestor sobre a sua gestão (</a:t>
            </a:r>
            <a:r>
              <a:rPr lang="pt-BR" sz="2800" dirty="0" smtClean="0">
                <a:solidFill>
                  <a:srgbClr val="0000FF"/>
                </a:solidFill>
              </a:rPr>
              <a:t>participação dos dirigentes é essencial</a:t>
            </a:r>
            <a:r>
              <a:rPr lang="pt-BR" sz="2800" dirty="0" smtClean="0"/>
              <a:t>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2959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66766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251519" y="5906889"/>
            <a:ext cx="8640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Rol de envolvidos na elaboração do RG 2017.</a:t>
            </a:r>
            <a:endParaRPr lang="pt-B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900" y="908720"/>
            <a:ext cx="8300195" cy="476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esquerda 2"/>
          <p:cNvSpPr/>
          <p:nvPr/>
        </p:nvSpPr>
        <p:spPr>
          <a:xfrm>
            <a:off x="1691680" y="2564904"/>
            <a:ext cx="792088" cy="21592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90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089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64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9446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95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10525" cy="306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1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5420"/>
            <a:ext cx="859505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84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56626" cy="219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552" y="4005064"/>
            <a:ext cx="79208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Ao clicar em “AUDIN 2017” estarão disponíveis 3 (três) pastas:</a:t>
            </a:r>
          </a:p>
          <a:p>
            <a:pPr marL="342900" indent="-342900" algn="just">
              <a:buAutoNum type="arabicParenR"/>
            </a:pPr>
            <a:r>
              <a:rPr lang="pt-BR" sz="2000" b="1" dirty="0" smtClean="0"/>
              <a:t>Modelo Arquivos</a:t>
            </a:r>
            <a:r>
              <a:rPr lang="pt-BR" sz="2000" dirty="0" smtClean="0"/>
              <a:t>, onde encontram-se disponíveis os quadros e textos que deverão ser preenchidos;</a:t>
            </a:r>
          </a:p>
          <a:p>
            <a:pPr marL="342900" indent="-342900" algn="just">
              <a:buAutoNum type="arabicParenR"/>
            </a:pPr>
            <a:r>
              <a:rPr lang="pt-BR" sz="2000" b="1" dirty="0" smtClean="0"/>
              <a:t>Enviar Quadros </a:t>
            </a:r>
            <a:r>
              <a:rPr lang="pt-BR" sz="2000" dirty="0" smtClean="0"/>
              <a:t>(tarefa), com os links para envio dos quadros preenchidos pelos setores;</a:t>
            </a:r>
          </a:p>
          <a:p>
            <a:pPr marL="342900" indent="-342900" algn="just">
              <a:buAutoNum type="arabicParenR"/>
            </a:pPr>
            <a:r>
              <a:rPr lang="pt-BR" sz="2000" b="1" dirty="0" smtClean="0"/>
              <a:t>Enviar Textos </a:t>
            </a:r>
            <a:r>
              <a:rPr lang="pt-BR" sz="2000" dirty="0" smtClean="0"/>
              <a:t>(tarefa), local para envio dos arquivos com textos dos respectivos setores.</a:t>
            </a:r>
          </a:p>
          <a:p>
            <a:pPr marL="342900" indent="-342900">
              <a:buAutoNum type="arabi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5475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96" y="1052736"/>
            <a:ext cx="76946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3645024"/>
            <a:ext cx="765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Ao clicar em “</a:t>
            </a:r>
            <a:r>
              <a:rPr lang="pt-BR" sz="2400" b="1" dirty="0" smtClean="0"/>
              <a:t>Modelos Arquivos</a:t>
            </a:r>
            <a:r>
              <a:rPr lang="pt-BR" sz="2400" dirty="0" smtClean="0"/>
              <a:t>” aparecerão os arquivos (textos e quadros) que serão preenchidos de acordo com seus respectivos setores.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5069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24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386104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Ao clicar em </a:t>
            </a:r>
            <a:r>
              <a:rPr lang="pt-BR" sz="2400" b="1" dirty="0" smtClean="0"/>
              <a:t>“Enviar Quadros do TCU</a:t>
            </a:r>
            <a:r>
              <a:rPr lang="pt-BR" sz="2400" dirty="0" smtClean="0"/>
              <a:t>” pode-se visualizar a lista de quadros (tarefas) que o setor deverá encaminhar.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4594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623" y="1412776"/>
            <a:ext cx="805612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7623" y="3789040"/>
            <a:ext cx="805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Ao clicar em “</a:t>
            </a:r>
            <a:r>
              <a:rPr lang="pt-BR" sz="2400" b="1" dirty="0" smtClean="0"/>
              <a:t>Enviar </a:t>
            </a:r>
            <a:r>
              <a:rPr lang="pt-BR" sz="2400" b="1" dirty="0"/>
              <a:t>T</a:t>
            </a:r>
            <a:r>
              <a:rPr lang="pt-BR" sz="2400" b="1" dirty="0" smtClean="0"/>
              <a:t>extos preenchidos</a:t>
            </a:r>
            <a:r>
              <a:rPr lang="pt-BR" sz="2400" dirty="0" smtClean="0"/>
              <a:t>”, aparecerão os links para envio dos quadros (tarefas) que o setor deverá postar.</a:t>
            </a:r>
            <a:endParaRPr lang="pt-BR" sz="2400" dirty="0"/>
          </a:p>
        </p:txBody>
      </p:sp>
      <p:sp>
        <p:nvSpPr>
          <p:cNvPr id="2" name="Seta para a esquerda 1"/>
          <p:cNvSpPr/>
          <p:nvPr/>
        </p:nvSpPr>
        <p:spPr>
          <a:xfrm>
            <a:off x="3683675" y="2039252"/>
            <a:ext cx="720080" cy="27362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55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594928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Para inserir o arquivo é necessário clicar em “</a:t>
            </a:r>
            <a:r>
              <a:rPr lang="pt-BR" sz="2000" b="1" dirty="0" smtClean="0"/>
              <a:t>Adicionar tarefa</a:t>
            </a:r>
            <a:r>
              <a:rPr lang="pt-BR" sz="2000" dirty="0" smtClean="0"/>
              <a:t>”.</a:t>
            </a:r>
            <a:endParaRPr lang="pt-B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412"/>
            <a:ext cx="7246763" cy="551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para a esquerda 1"/>
          <p:cNvSpPr/>
          <p:nvPr/>
        </p:nvSpPr>
        <p:spPr>
          <a:xfrm>
            <a:off x="4860032" y="5301208"/>
            <a:ext cx="864096" cy="2880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160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Relatório de Gestão 2017 - UFGD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3736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/>
              <a:t>Roteiro desta apresentação: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2800" dirty="0" smtClean="0"/>
              <a:t>Parte 1 – Demonstra-se o que é o RG e seus embasamentos;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800" dirty="0" smtClean="0"/>
              <a:t>Parte 2 -  Estrutura do RG 2017 e prazo para entrega das informações;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800" dirty="0" smtClean="0"/>
              <a:t>Parte 3 – Preenchimento do </a:t>
            </a:r>
            <a:r>
              <a:rPr lang="pt-BR" sz="2800" dirty="0" err="1" smtClean="0"/>
              <a:t>Moodle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89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4432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4725144"/>
            <a:ext cx="8044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 tarefa pode ser inserida arrastando o arquivo conforme sinaliza a seta azul ou clicando no ícone </a:t>
            </a:r>
          </a:p>
          <a:p>
            <a:endParaRPr lang="pt-B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68145"/>
            <a:ext cx="3333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293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7127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5013176"/>
            <a:ext cx="807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Após inserido o arquivo é necessário clicar em “</a:t>
            </a:r>
            <a:r>
              <a:rPr lang="pt-BR" sz="2400" b="1" dirty="0" smtClean="0"/>
              <a:t>Salvar mudanças</a:t>
            </a:r>
            <a:r>
              <a:rPr lang="pt-BR" sz="2400" dirty="0" smtClean="0"/>
              <a:t>”, e logo aparecerá a tela seguinte.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5217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6560"/>
            <a:ext cx="7632848" cy="530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59492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Nesta tela aparecerá o status do envio, neste caso “Enviado para avaliação”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100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8721577" cy="312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7" y="4581128"/>
            <a:ext cx="8721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Em “processos pendentes” (tela inicial) aparecerá em azul, pois estará aguardando análise da DIPLAN/COPLAN/PROAP.</a:t>
            </a:r>
            <a:r>
              <a:rPr lang="pt-BR" dirty="0" smtClean="0"/>
              <a:t>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258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9046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504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5" y="5589240"/>
            <a:ext cx="8352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Na plataforma ficam registrados todos os acessos, o contexto do evento, endereço IP.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6771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solidFill>
                  <a:srgbClr val="FF0000"/>
                </a:solidFill>
              </a:rPr>
              <a:t>Importante: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Font typeface="Arial" charset="0"/>
              <a:buChar char="•"/>
            </a:pPr>
            <a:r>
              <a:rPr lang="pt-BR" sz="2400" dirty="0" smtClean="0"/>
              <a:t>Na apresentação do Relatório de Gestão ao Conselho de Curadores é necessária a participação dos servidores que estiveram envolvidos na elaboração do relatório.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48808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/>
          </a:bodyPr>
          <a:lstStyle/>
          <a:p>
            <a:pPr algn="l"/>
            <a:r>
              <a:rPr lang="pt-BR" sz="3600" dirty="0" smtClean="0">
                <a:solidFill>
                  <a:srgbClr val="FF0000"/>
                </a:solidFill>
              </a:rPr>
              <a:t>Agradecimentos: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/>
              <a:t>À Equipe TI </a:t>
            </a:r>
            <a:r>
              <a:rPr lang="pt-BR" sz="2400" b="1" dirty="0" err="1" smtClean="0"/>
              <a:t>EaD</a:t>
            </a:r>
            <a:r>
              <a:rPr lang="pt-BR" sz="2400" b="1" dirty="0" smtClean="0"/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400" b="1" dirty="0" smtClean="0"/>
              <a:t>À Equipe DIPLAN/COPLAN/PROAP.</a:t>
            </a:r>
          </a:p>
        </p:txBody>
      </p:sp>
    </p:spTree>
    <p:extLst>
      <p:ext uri="{BB962C8B-B14F-4D97-AF65-F5344CB8AC3E}">
        <p14:creationId xmlns:p14="http://schemas.microsoft.com/office/powerpoint/2010/main" xmlns="" val="61585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Base Normativa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373616" cy="43819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IN TCU 63, de 01/09/2010, e IN TCU 72, de 15/05/2013</a:t>
            </a:r>
            <a:r>
              <a:rPr lang="pt-BR" sz="2800" dirty="0" smtClean="0"/>
              <a:t>: Estabelece normas de organização e de apresentação  dos relatórios  de gestão e das peças complementares a partir  do exercício de 2010.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b="1" dirty="0" smtClean="0"/>
              <a:t>DN TCU 161, de 1º/11/2017</a:t>
            </a:r>
            <a:r>
              <a:rPr lang="pt-BR" sz="2800" dirty="0" smtClean="0"/>
              <a:t>: Dispõe acerca das unidades cujos dirigentes máximos devem apresentar o relatório de gestão, especificando a organização e os prazos para apresentação.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1ª Parte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5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Base Normativa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373616" cy="43819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b="1" dirty="0" smtClean="0"/>
              <a:t>DN TCU 163, de 06/12/2017</a:t>
            </a:r>
            <a:r>
              <a:rPr lang="pt-BR" sz="2800" dirty="0" smtClean="0"/>
              <a:t>: Dispõe acerca das unidades jurisdicionada cujos responsáveis terão as contas de 2017 julgadas pelo Tribunal, especificando a forma, os prazos de entrega e os conteúdos das peças complementares que as comporão.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b="1" dirty="0" smtClean="0"/>
              <a:t>Aguardando a publicação das orientações às unidades jurisdicionadas ao Tribunal de Contas da União quanto à elaboração de conteúdos dos relatórios de gestão referentes ao exercício de 2017</a:t>
            </a:r>
            <a:r>
              <a:rPr lang="pt-BR" sz="2800" b="1" dirty="0" smtClean="0"/>
              <a:t>. </a:t>
            </a:r>
          </a:p>
          <a:p>
            <a:pPr marL="0" indent="0" algn="just">
              <a:buNone/>
            </a:pP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1ª Parte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1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323528" y="404665"/>
            <a:ext cx="4173860" cy="7920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600" i="1" dirty="0" smtClean="0">
                <a:solidFill>
                  <a:srgbClr val="FF0000"/>
                </a:solidFill>
              </a:rPr>
              <a:t>Relatório de Gestão </a:t>
            </a:r>
          </a:p>
          <a:p>
            <a:pPr algn="ctr"/>
            <a:r>
              <a:rPr lang="pt-BR" sz="2200" b="0" dirty="0" smtClean="0">
                <a:solidFill>
                  <a:srgbClr val="FF0000"/>
                </a:solidFill>
              </a:rPr>
              <a:t>(Art. 3° IN 63/2016)</a:t>
            </a:r>
            <a:endParaRPr lang="pt-BR" sz="2200" b="0" dirty="0">
              <a:solidFill>
                <a:srgbClr val="FF000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4245868" cy="478539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-</a:t>
            </a:r>
            <a:r>
              <a:rPr lang="pt-BR" sz="1600" dirty="0" smtClean="0"/>
              <a:t>Representa o cumprimento do dever de prestar contas no art. 70 da CF;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- Abrange toda a APF, devendo ser apresentado nas formas individual, agregado ou consolidado;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- Será examinado pela Secretaria de Controle Externo (Secex), com feedback à UJ;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- Não será objeto de julgamento pelo TCU;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- Envio eletrônico obrigatório;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- Será publicado no Portal TCU na Internet. </a:t>
            </a:r>
          </a:p>
          <a:p>
            <a:pPr marL="0" indent="0" algn="just">
              <a:buNone/>
            </a:pPr>
            <a:endParaRPr lang="pt-BR" sz="16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45025" y="404665"/>
            <a:ext cx="4247455" cy="7920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2600" i="1" dirty="0" smtClean="0">
                <a:solidFill>
                  <a:srgbClr val="FF0000"/>
                </a:solidFill>
              </a:rPr>
              <a:t>Processo</a:t>
            </a:r>
            <a:r>
              <a:rPr lang="pt-BR" i="1" dirty="0" smtClean="0">
                <a:solidFill>
                  <a:srgbClr val="FF0000"/>
                </a:solidFill>
              </a:rPr>
              <a:t> de Contas</a:t>
            </a:r>
          </a:p>
          <a:p>
            <a:pPr algn="ctr"/>
            <a:r>
              <a:rPr lang="pt-BR" sz="2200" b="0" dirty="0" smtClean="0">
                <a:solidFill>
                  <a:srgbClr val="FF0000"/>
                </a:solidFill>
              </a:rPr>
              <a:t>(Art. 4° IN 63/2010)</a:t>
            </a:r>
            <a:endParaRPr lang="pt-BR" sz="2200" b="0" dirty="0">
              <a:solidFill>
                <a:srgbClr val="FF0000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247455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600" dirty="0" smtClean="0"/>
              <a:t>- Abrange somente um subconjunto o Universo de UJ jurisdicionada ao TCU;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- As UJ deste subconjunto serão auditadas pelos órgãos de controle interno respectivos;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- O Relatório de Gestão é uma das peças obrigatórias;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- O processo de contas só existe a partir da autuação do TCU;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marL="0" indent="0" algn="just">
              <a:buNone/>
            </a:pPr>
            <a:r>
              <a:rPr lang="pt-BR" sz="1600" dirty="0" smtClean="0"/>
              <a:t>- Será analisado e julgado pelo Plenário ou pelas Câmaras do TCU.</a:t>
            </a:r>
          </a:p>
          <a:p>
            <a:pPr marL="0" indent="0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8649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3525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rmAutofit/>
          </a:bodyPr>
          <a:lstStyle/>
          <a:p>
            <a:r>
              <a:rPr lang="pt-BR" sz="4000" b="1" i="1" dirty="0" smtClean="0">
                <a:solidFill>
                  <a:srgbClr val="FF0000"/>
                </a:solidFill>
              </a:rPr>
              <a:t>Guarda de Documentos Comprobatórios da Gestão</a:t>
            </a:r>
            <a:br>
              <a:rPr lang="pt-BR" sz="4000" b="1" i="1" dirty="0" smtClean="0">
                <a:solidFill>
                  <a:srgbClr val="FF0000"/>
                </a:solidFill>
              </a:rPr>
            </a:br>
            <a:r>
              <a:rPr lang="pt-BR" sz="2700" dirty="0" smtClean="0">
                <a:solidFill>
                  <a:srgbClr val="FF0000"/>
                </a:solidFill>
              </a:rPr>
              <a:t>(Art. 14 da IN 63/2010)</a:t>
            </a:r>
            <a:endParaRPr lang="pt-BR" sz="2700" b="1" i="1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>
            <a:off x="1619672" y="4480423"/>
            <a:ext cx="626469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1619672" y="4365104"/>
            <a:ext cx="0" cy="28803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4499992" y="4365104"/>
            <a:ext cx="0" cy="28803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7308304" y="4365104"/>
            <a:ext cx="0" cy="28803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475656" y="465313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0</a:t>
            </a:r>
            <a:endParaRPr lang="pt-BR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355976" y="4653136"/>
            <a:ext cx="39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5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164288" y="465313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10</a:t>
            </a:r>
            <a:endParaRPr lang="pt-BR" sz="1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71600" y="436510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Anos</a:t>
            </a:r>
            <a:endParaRPr lang="pt-BR" b="1" dirty="0"/>
          </a:p>
        </p:txBody>
      </p:sp>
      <p:sp>
        <p:nvSpPr>
          <p:cNvPr id="21" name="Texto explicativo retangular 20"/>
          <p:cNvSpPr/>
          <p:nvPr/>
        </p:nvSpPr>
        <p:spPr>
          <a:xfrm>
            <a:off x="3851920" y="2780928"/>
            <a:ext cx="1872208" cy="1368152"/>
          </a:xfrm>
          <a:prstGeom prst="wedgeRectCallout">
            <a:avLst>
              <a:gd name="adj1" fmla="val -13986"/>
              <a:gd name="adj2" fmla="val 6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UPC que tiver processos de contas constituído no exercício: 5 anos, a partir do julgamento da conta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2" name="Texto explicativo retangular 21"/>
          <p:cNvSpPr/>
          <p:nvPr/>
        </p:nvSpPr>
        <p:spPr>
          <a:xfrm>
            <a:off x="6516216" y="2780928"/>
            <a:ext cx="1872208" cy="1296144"/>
          </a:xfrm>
          <a:prstGeom prst="wedgeRectCallout">
            <a:avLst>
              <a:gd name="adj1" fmla="val -9878"/>
              <a:gd name="adj2" fmla="val 684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UPC que </a:t>
            </a:r>
            <a:r>
              <a:rPr lang="pt-BR" sz="1400" u="sng" dirty="0" smtClean="0">
                <a:solidFill>
                  <a:schemeClr val="tx1"/>
                </a:solidFill>
              </a:rPr>
              <a:t>NÃO</a:t>
            </a:r>
            <a:r>
              <a:rPr lang="pt-BR" sz="1400" dirty="0" smtClean="0">
                <a:solidFill>
                  <a:schemeClr val="tx1"/>
                </a:solidFill>
              </a:rPr>
              <a:t> tiver processos de contas constituído no exercício: 10 anos, a partir da entrega do RG ao TCU</a:t>
            </a: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7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Apresentação do RG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600" dirty="0" smtClean="0"/>
              <a:t>Via sistema e-contas;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algn="just"/>
            <a:r>
              <a:rPr lang="pt-BR" sz="2600" dirty="0" smtClean="0"/>
              <a:t>Rol de responsáveis passa a ser obrigatório para todas as </a:t>
            </a:r>
            <a:r>
              <a:rPr lang="pt-BR" sz="2600" dirty="0" err="1" smtClean="0"/>
              <a:t>UPC’s</a:t>
            </a:r>
            <a:r>
              <a:rPr lang="pt-BR" sz="2600" dirty="0" smtClean="0"/>
              <a:t> (dirigente máximo, membro da diretoria e órgão colegiado);</a:t>
            </a:r>
          </a:p>
          <a:p>
            <a:pPr marL="0" indent="0" algn="just">
              <a:buNone/>
            </a:pPr>
            <a:endParaRPr lang="pt-BR" sz="1700" dirty="0" smtClean="0"/>
          </a:p>
          <a:p>
            <a:pPr algn="just"/>
            <a:r>
              <a:rPr lang="pt-BR" sz="2600" dirty="0" smtClean="0"/>
              <a:t>O julgamento das contas:</a:t>
            </a:r>
          </a:p>
          <a:p>
            <a:pPr marL="457200" indent="-457200" algn="just">
              <a:buAutoNum type="arabicParenR"/>
            </a:pPr>
            <a:r>
              <a:rPr lang="pt-BR" sz="2600" b="1" dirty="0" smtClean="0"/>
              <a:t>Regulares</a:t>
            </a:r>
            <a:r>
              <a:rPr lang="pt-BR" sz="2600" dirty="0" smtClean="0"/>
              <a:t>;</a:t>
            </a:r>
          </a:p>
          <a:p>
            <a:pPr marL="457200" indent="-457200" algn="just">
              <a:buAutoNum type="arabicParenR"/>
            </a:pPr>
            <a:r>
              <a:rPr lang="pt-BR" sz="2600" b="1" dirty="0" smtClean="0"/>
              <a:t>Regulares com ressalva</a:t>
            </a:r>
            <a:r>
              <a:rPr lang="pt-BR" sz="2600" dirty="0" smtClean="0"/>
              <a:t>;</a:t>
            </a:r>
          </a:p>
          <a:p>
            <a:pPr marL="457200" indent="-457200" algn="just">
              <a:buAutoNum type="arabicParenR"/>
            </a:pPr>
            <a:r>
              <a:rPr lang="pt-BR" sz="2600" b="1" dirty="0" smtClean="0"/>
              <a:t>Irregulares </a:t>
            </a:r>
            <a:r>
              <a:rPr lang="pt-BR" sz="2600" dirty="0" smtClean="0"/>
              <a:t>(omissão em prestar contas; prática de ato de gestão ilegal, ilegítimo, antieconômico ou infração à norma legal ou regulamentar de natureza contábil, financeira, orçamentária, operacional ou patrimonial; dano ao erário; desfalque ou desvio de verbas ou bens públicos;  reincidência no descumprimento de determinação de que é responsável tenha tido ciência).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22401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136331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BR" sz="2400" b="1" dirty="0">
                <a:solidFill>
                  <a:srgbClr val="0070C0"/>
                </a:solidFill>
              </a:rPr>
              <a:t>2ª Parte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000" b="1" dirty="0" smtClean="0"/>
              <a:t>1. APRESENTAÇÃO </a:t>
            </a:r>
            <a:r>
              <a:rPr lang="pt-BR" sz="2000" b="1" dirty="0" smtClean="0">
                <a:solidFill>
                  <a:srgbClr val="FF0000"/>
                </a:solidFill>
              </a:rPr>
              <a:t>(Reitoria)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 smtClean="0"/>
              <a:t>2. VISÃO GERAL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 smtClean="0"/>
              <a:t>2.1 Finalidades e Competências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 smtClean="0"/>
              <a:t>2.2 Normas e Regulamentos de criação, alteração e funcionamento da unidade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 e HU)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 smtClean="0"/>
              <a:t>2.3 Ambiente de Atuação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 e HU)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 smtClean="0"/>
              <a:t>2.4 </a:t>
            </a:r>
            <a:r>
              <a:rPr lang="pt-BR" sz="2000" b="1" dirty="0"/>
              <a:t>Organograma </a:t>
            </a:r>
            <a:r>
              <a:rPr lang="pt-BR" sz="2000" b="1" dirty="0">
                <a:solidFill>
                  <a:srgbClr val="FF0000"/>
                </a:solidFill>
              </a:rPr>
              <a:t>(Chefia de </a:t>
            </a:r>
            <a:r>
              <a:rPr lang="pt-BR" sz="2000" b="1" dirty="0" smtClean="0">
                <a:solidFill>
                  <a:srgbClr val="FF0000"/>
                </a:solidFill>
              </a:rPr>
              <a:t>Gabinete, COPLAN/DIPLAN e HU)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b="1" dirty="0" smtClean="0"/>
              <a:t>2.5 Macroprocessos finalísticos </a:t>
            </a:r>
            <a:r>
              <a:rPr lang="pt-BR" sz="2000" b="1" dirty="0" smtClean="0">
                <a:solidFill>
                  <a:srgbClr val="FF0000"/>
                </a:solidFill>
              </a:rPr>
              <a:t>(Chefia de Gabinete e HU)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6532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1868</TotalTime>
  <Words>1665</Words>
  <Application>Microsoft Office PowerPoint</Application>
  <PresentationFormat>Apresentação na tela (4:3)</PresentationFormat>
  <Paragraphs>208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Slide 1</vt:lpstr>
      <vt:lpstr>Relatório de Gestão 2017 - UFGD</vt:lpstr>
      <vt:lpstr>Relatório de Gestão 2017 - UFGD</vt:lpstr>
      <vt:lpstr>Base Normativa</vt:lpstr>
      <vt:lpstr>Base Normativa</vt:lpstr>
      <vt:lpstr>Slide 6</vt:lpstr>
      <vt:lpstr>Guarda de Documentos Comprobatórios da Gestão (Art. 14 da IN 63/2010)</vt:lpstr>
      <vt:lpstr>Apresentação do RG</vt:lpstr>
      <vt:lpstr>2ª Parte</vt:lpstr>
      <vt:lpstr>2ª Parte</vt:lpstr>
      <vt:lpstr>2ª Parte</vt:lpstr>
      <vt:lpstr>2ª Parte</vt:lpstr>
      <vt:lpstr>2ª Parte</vt:lpstr>
      <vt:lpstr>2ª Parte</vt:lpstr>
      <vt:lpstr> </vt:lpstr>
      <vt:lpstr>Slide 16</vt:lpstr>
      <vt:lpstr>3ª Parte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Importante:</vt:lpstr>
      <vt:lpstr>Agradecimentos: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 Obregão da Rosa</dc:creator>
  <cp:lastModifiedBy>fernandosilva</cp:lastModifiedBy>
  <cp:revision>65</cp:revision>
  <dcterms:created xsi:type="dcterms:W3CDTF">2018-01-29T12:57:03Z</dcterms:created>
  <dcterms:modified xsi:type="dcterms:W3CDTF">2018-02-07T19:50:37Z</dcterms:modified>
</cp:coreProperties>
</file>